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type="screen4x3" cy="6858000" cx="9144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156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tableStyles" Target="tableStyles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674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3C1A2A66-4A1B-4F3F-9E38-1D85FD73A372}" type="datetimeFigureOut">
              <a:rPr lang="en-US" smtClean="0"/>
              <a:t>19-Jun-22</a:t>
            </a:fld>
            <a:endParaRPr lang="en-US"/>
          </a:p>
        </p:txBody>
      </p:sp>
      <p:sp>
        <p:nvSpPr>
          <p:cNvPr id="1048675" name="Slide Image Placeholder 3"/>
          <p:cNvSpPr>
            <a:spLocks noChangeAspect="1" noRot="1" noGrp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lang="en-US"/>
          </a:p>
        </p:txBody>
      </p:sp>
      <p:sp>
        <p:nvSpPr>
          <p:cNvPr id="1048676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77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678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63F701EC-EEB3-436E-88C7-C099C66ECD29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19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indent="0" mar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4862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7410F8-696E-4203-86AC-FC25E60010B2}" type="datetimeFigureOut">
              <a:rPr lang="en-US" smtClean="0"/>
              <a:t>19-Jun-22</a:t>
            </a:fld>
            <a:endParaRPr lang="en-US"/>
          </a:p>
        </p:txBody>
      </p:sp>
      <p:sp>
        <p:nvSpPr>
          <p:cNvPr id="104862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0624B3-3E3B-40D4-A04E-856AA9FF67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3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3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7410F8-696E-4203-86AC-FC25E60010B2}" type="datetimeFigureOut">
              <a:rPr lang="en-US" smtClean="0"/>
              <a:t>19-Jun-22</a:t>
            </a:fld>
            <a:endParaRPr lang="en-US"/>
          </a:p>
        </p:txBody>
      </p:sp>
      <p:sp>
        <p:nvSpPr>
          <p:cNvPr id="104863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3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0624B3-3E3B-40D4-A04E-856AA9FF67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49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indent="0" mar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5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7410F8-696E-4203-86AC-FC25E60010B2}" type="datetimeFigureOut">
              <a:rPr lang="en-US" smtClean="0"/>
              <a:t>19-Jun-22</a:t>
            </a:fld>
            <a:endParaRPr lang="en-US"/>
          </a:p>
        </p:txBody>
      </p:sp>
      <p:sp>
        <p:nvSpPr>
          <p:cNvPr id="104865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0624B3-3E3B-40D4-A04E-856AA9FF67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54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55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5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7410F8-696E-4203-86AC-FC25E60010B2}" type="datetimeFigureOut">
              <a:rPr lang="en-US" smtClean="0"/>
              <a:t>19-Jun-22</a:t>
            </a:fld>
            <a:endParaRPr lang="en-US"/>
          </a:p>
        </p:txBody>
      </p:sp>
      <p:sp>
        <p:nvSpPr>
          <p:cNvPr id="104865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0624B3-3E3B-40D4-A04E-856AA9FF67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60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61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6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63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6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7410F8-696E-4203-86AC-FC25E60010B2}" type="datetimeFigureOut">
              <a:rPr lang="en-US" smtClean="0"/>
              <a:t>19-Jun-22</a:t>
            </a:fld>
            <a:endParaRPr lang="en-US"/>
          </a:p>
        </p:txBody>
      </p:sp>
      <p:sp>
        <p:nvSpPr>
          <p:cNvPr id="104866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0624B3-3E3B-40D4-A04E-856AA9FF67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2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7410F8-696E-4203-86AC-FC25E60010B2}" type="datetimeFigureOut">
              <a:rPr lang="en-US" smtClean="0"/>
              <a:t>19-Jun-22</a:t>
            </a:fld>
            <a:endParaRPr lang="en-US"/>
          </a:p>
        </p:txBody>
      </p:sp>
      <p:sp>
        <p:nvSpPr>
          <p:cNvPr id="104862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2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0624B3-3E3B-40D4-A04E-856AA9FF67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7410F8-696E-4203-86AC-FC25E60010B2}" type="datetimeFigureOut">
              <a:rPr lang="en-US" smtClean="0"/>
              <a:t>19-Jun-22</a:t>
            </a:fld>
            <a:endParaRPr 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0624B3-3E3B-40D4-A04E-856AA9FF67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68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69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7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7410F8-696E-4203-86AC-FC25E60010B2}" type="datetimeFigureOut">
              <a:rPr lang="en-US" smtClean="0"/>
              <a:t>19-Jun-22</a:t>
            </a:fld>
            <a:endParaRPr lang="en-US"/>
          </a:p>
        </p:txBody>
      </p:sp>
      <p:sp>
        <p:nvSpPr>
          <p:cNvPr id="104867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0624B3-3E3B-40D4-A04E-856AA9FF67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38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6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4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7410F8-696E-4203-86AC-FC25E60010B2}" type="datetimeFigureOut">
              <a:rPr lang="en-US" smtClean="0"/>
              <a:t>19-Jun-22</a:t>
            </a:fld>
            <a:endParaRPr lang="en-US"/>
          </a:p>
        </p:txBody>
      </p:sp>
      <p:sp>
        <p:nvSpPr>
          <p:cNvPr id="104864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0624B3-3E3B-40D4-A04E-856AA9FF67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44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4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7410F8-696E-4203-86AC-FC25E60010B2}" type="datetimeFigureOut">
              <a:rPr lang="en-US" smtClean="0"/>
              <a:t>19-Jun-22</a:t>
            </a:fld>
            <a:endParaRPr lang="en-US"/>
          </a:p>
        </p:txBody>
      </p:sp>
      <p:sp>
        <p:nvSpPr>
          <p:cNvPr id="10486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0624B3-3E3B-40D4-A04E-856AA9FF67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2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2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7410F8-696E-4203-86AC-FC25E60010B2}" type="datetimeFigureOut">
              <a:rPr lang="en-US" smtClean="0"/>
              <a:t>19-Jun-22</a:t>
            </a:fld>
            <a:endParaRPr lang="en-US"/>
          </a:p>
        </p:txBody>
      </p:sp>
      <p:sp>
        <p:nvSpPr>
          <p:cNvPr id="104863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0624B3-3E3B-40D4-A04E-856AA9FF67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7410F8-696E-4203-86AC-FC25E60010B2}" type="datetimeFigureOut">
              <a:rPr lang="en-US" smtClean="0"/>
              <a:t>19-Jun-22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624B3-3E3B-40D4-A04E-856AA9FF67AF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342900" latinLnBrk="0" marL="342900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85750" latinLnBrk="0" marL="742950" rtl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Title 1"/>
          <p:cNvSpPr txBox="1"/>
          <p:nvPr/>
        </p:nvSpPr>
        <p:spPr>
          <a:xfrm>
            <a:off x="533400" y="1066800"/>
            <a:ext cx="7772400" cy="1470025"/>
          </a:xfrm>
          <a:prstGeom prst="rect"/>
        </p:spPr>
        <p:txBody>
          <a:bodyPr>
            <a:normAutofit fontScale="25000" lnSpcReduction="20000"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8800" i="0" kern="1200" kumimoji="0" lang="en-US" noProof="0" normalizeH="0" spc="0" strike="noStrike" u="sng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algn="tl" blurRad="50800" rotWithShape="0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DEPARTMENT OF MATHEMATICS</a:t>
            </a:r>
            <a:r>
              <a:rPr baseline="0" b="1" cap="none" dirty="0" sz="4400" i="0" kern="1200" kumimoji="0" lang="en-US" noProof="0" normalizeH="0" spc="0" strike="noStrike" u="sng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algn="tl" blurRad="50800" rotWithShape="0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baseline="0" b="1" cap="none" dirty="0" sz="4400" i="0" kern="1200" kumimoji="0" lang="en-US" noProof="0" normalizeH="0" spc="0" strike="noStrike" u="sng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algn="tl" blurRad="50800" rotWithShape="0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baseline="0" b="0" cap="none" dirty="0" sz="4400" i="0" kern="1200" kumimoji="0" lang="en-US" noProof="0" normalizeH="0" spc="0" strike="noStrike" u="none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48585" name="Rectangle 3"/>
          <p:cNvSpPr/>
          <p:nvPr/>
        </p:nvSpPr>
        <p:spPr>
          <a:xfrm>
            <a:off x="1066800" y="3886200"/>
            <a:ext cx="6858000" cy="1882141"/>
          </a:xfrm>
          <a:prstGeom prst="rect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p>
            <a:r>
              <a:rPr b="1" dirty="0" sz="4000" lang="en-US" smtClean="0"/>
              <a:t> </a:t>
            </a:r>
            <a:r>
              <a:rPr b="1" dirty="0" sz="4000" lang="en-US" smtClean="0"/>
              <a:t> </a:t>
            </a:r>
            <a:r>
              <a:rPr b="1" dirty="0" sz="4000" lang="en-US" smtClean="0"/>
              <a:t> </a:t>
            </a:r>
            <a:r>
              <a:rPr b="1" dirty="0" sz="4000" lang="en-US" smtClean="0"/>
              <a:t> </a:t>
            </a:r>
            <a:r>
              <a:rPr b="1" dirty="0" sz="4000" lang="en-US" smtClean="0"/>
              <a:t> </a:t>
            </a:r>
            <a:r>
              <a:rPr b="1" dirty="0" sz="4000" lang="en-US" smtClean="0"/>
              <a:t> </a:t>
            </a:r>
            <a:r>
              <a:rPr b="1" dirty="0" sz="4000" lang="en-US" smtClean="0"/>
              <a:t>S</a:t>
            </a:r>
            <a:r>
              <a:rPr b="1" dirty="0" sz="4000" lang="en-US" smtClean="0"/>
              <a:t>G</a:t>
            </a:r>
            <a:r>
              <a:rPr b="1" dirty="0" sz="4000" lang="en-US" smtClean="0"/>
              <a:t>G</a:t>
            </a:r>
            <a:r>
              <a:rPr b="1" dirty="0" sz="4000" lang="en-US" smtClean="0"/>
              <a:t>SJ GOVERNMENT</a:t>
            </a:r>
            <a:r>
              <a:rPr b="1" dirty="0" sz="4000" lang="en-US" smtClean="0"/>
              <a:t> </a:t>
            </a:r>
            <a:r>
              <a:rPr b="1" dirty="0" sz="4000" lang="en-US" smtClean="0"/>
              <a:t> </a:t>
            </a:r>
            <a:r>
              <a:rPr b="1" dirty="0" sz="4000" lang="en-US" smtClean="0"/>
              <a:t> </a:t>
            </a:r>
            <a:r>
              <a:rPr b="1" dirty="0" sz="4000" lang="en-US" smtClean="0"/>
              <a:t> </a:t>
            </a:r>
            <a:r>
              <a:rPr b="1" dirty="0" sz="4000" lang="en-US" smtClean="0"/>
              <a:t> </a:t>
            </a:r>
            <a:r>
              <a:rPr b="1" dirty="0" sz="4000" lang="en-US" smtClean="0"/>
              <a:t> </a:t>
            </a:r>
            <a:r>
              <a:rPr b="1" dirty="0" sz="4000" lang="en-US" smtClean="0"/>
              <a:t> </a:t>
            </a:r>
            <a:endParaRPr altLang="en-US" lang="zh-CN"/>
          </a:p>
          <a:p>
            <a:r>
              <a:rPr altLang="en-US" b="1" dirty="0" sz="4000" lang="en-US" smtClean="0"/>
              <a:t> </a:t>
            </a:r>
            <a:r>
              <a:rPr altLang="en-US" b="1" dirty="0" sz="4000" lang="en-US" smtClean="0"/>
              <a:t> </a:t>
            </a:r>
            <a:r>
              <a:rPr altLang="en-US" b="1" dirty="0" sz="4000" lang="en-US" smtClean="0"/>
              <a:t> </a:t>
            </a:r>
            <a:r>
              <a:rPr altLang="en-US" b="1" dirty="0" sz="4000" lang="en-US" smtClean="0"/>
              <a:t> </a:t>
            </a:r>
            <a:r>
              <a:rPr altLang="en-US" b="1" dirty="0" sz="4000" lang="en-US" smtClean="0"/>
              <a:t> </a:t>
            </a:r>
            <a:r>
              <a:rPr altLang="en-US" b="1" dirty="0" sz="4000" lang="en-US" smtClean="0"/>
              <a:t> </a:t>
            </a:r>
            <a:r>
              <a:rPr altLang="en-US" b="1" dirty="0" sz="4000" lang="en-US" smtClean="0"/>
              <a:t> </a:t>
            </a:r>
            <a:r>
              <a:rPr altLang="en-US" b="1" dirty="0" sz="4000" lang="en-US" smtClean="0"/>
              <a:t> </a:t>
            </a:r>
            <a:r>
              <a:rPr altLang="en-US" b="1" dirty="0" sz="4000" lang="en-US" smtClean="0"/>
              <a:t> </a:t>
            </a:r>
            <a:r>
              <a:rPr altLang="en-US" b="1" dirty="0" sz="4000" lang="en-US" smtClean="0"/>
              <a:t> </a:t>
            </a:r>
            <a:r>
              <a:rPr altLang="en-US" b="1" dirty="0" sz="4000" lang="en-US" smtClean="0"/>
              <a:t> </a:t>
            </a:r>
            <a:r>
              <a:rPr altLang="en-US" b="1" dirty="0" sz="4000" lang="en-US" smtClean="0"/>
              <a:t> </a:t>
            </a:r>
            <a:r>
              <a:rPr altLang="en-US" b="1" dirty="0" sz="4000" lang="en-US" smtClean="0"/>
              <a:t> </a:t>
            </a:r>
            <a:r>
              <a:rPr altLang="en-US" b="1" dirty="0" sz="4000" lang="en-US" smtClean="0"/>
              <a:t> </a:t>
            </a:r>
            <a:r>
              <a:rPr altLang="en-US" b="1" dirty="0" sz="4000" lang="en-US" smtClean="0"/>
              <a:t>COLLEGE</a:t>
            </a:r>
            <a:endParaRPr altLang="en-US" lang="zh-CN"/>
          </a:p>
          <a:p>
            <a:r>
              <a:rPr altLang="en-US" b="1" dirty="0" sz="4000" lang="en-US" smtClean="0"/>
              <a:t> </a:t>
            </a:r>
            <a:r>
              <a:rPr altLang="en-US" b="1" dirty="0" sz="4000" lang="en-US" smtClean="0"/>
              <a:t> </a:t>
            </a:r>
            <a:r>
              <a:rPr altLang="en-US" b="1" dirty="0" sz="4000" lang="en-US" smtClean="0"/>
              <a:t> </a:t>
            </a:r>
            <a:r>
              <a:rPr altLang="en-US" b="1" dirty="0" sz="4000" lang="en-US" smtClean="0"/>
              <a:t> </a:t>
            </a:r>
            <a:r>
              <a:rPr altLang="en-US" b="1" dirty="0" sz="4000" lang="en-US" smtClean="0"/>
              <a:t> </a:t>
            </a:r>
            <a:r>
              <a:rPr altLang="en-US" b="1" dirty="0" sz="4000" lang="en-US" smtClean="0"/>
              <a:t> </a:t>
            </a:r>
            <a:r>
              <a:rPr altLang="en-US" b="1" dirty="0" sz="4000" lang="en-US" smtClean="0"/>
              <a:t> </a:t>
            </a:r>
            <a:r>
              <a:rPr altLang="en-US" b="1" dirty="0" sz="4000" lang="en-US" smtClean="0"/>
              <a:t> </a:t>
            </a:r>
            <a:r>
              <a:rPr altLang="en-US" b="1" dirty="0" sz="4000" lang="en-US" smtClean="0"/>
              <a:t> </a:t>
            </a:r>
            <a:r>
              <a:rPr altLang="en-US" b="1" dirty="0" sz="4000" lang="en-US" smtClean="0"/>
              <a:t> </a:t>
            </a:r>
            <a:r>
              <a:rPr altLang="en-US" b="1" dirty="0" sz="4000" lang="en-US" smtClean="0"/>
              <a:t> </a:t>
            </a:r>
            <a:r>
              <a:rPr altLang="en-US" b="1" dirty="0" sz="4000" lang="en-US" smtClean="0"/>
              <a:t>P</a:t>
            </a:r>
            <a:r>
              <a:rPr b="1" dirty="0" sz="4000" lang="en-US" smtClean="0"/>
              <a:t>ONTA SAHIB </a:t>
            </a:r>
            <a:endParaRPr altLang="en-US" lang="zh-C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Rectangle 1"/>
          <p:cNvSpPr/>
          <p:nvPr/>
        </p:nvSpPr>
        <p:spPr>
          <a:xfrm>
            <a:off x="762000" y="1524000"/>
            <a:ext cx="7467600" cy="646331"/>
          </a:xfrm>
          <a:prstGeom prst="rect"/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>
            <a:srgbClr val="000000"/>
          </a:fontRef>
        </p:style>
        <p:txBody>
          <a:bodyPr wrap="square">
            <a:spAutoFit/>
          </a:bodyPr>
          <a:p>
            <a:r>
              <a:rPr b="1" dirty="0" sz="3600" lang="en-US" u="sng" smtClean="0">
                <a:latin typeface="Algerian" pitchFamily="82" charset="0"/>
              </a:rPr>
              <a:t>COURSE NAME :     REAL ANALYSIS</a:t>
            </a:r>
            <a:endParaRPr b="1" dirty="0" sz="3600" lang="en-US" u="sng">
              <a:latin typeface="Algerian" pitchFamily="82" charset="0"/>
            </a:endParaRPr>
          </a:p>
        </p:txBody>
      </p:sp>
      <p:sp>
        <p:nvSpPr>
          <p:cNvPr id="1048587" name="Rectangle 2"/>
          <p:cNvSpPr/>
          <p:nvPr/>
        </p:nvSpPr>
        <p:spPr>
          <a:xfrm>
            <a:off x="1828800" y="3657600"/>
            <a:ext cx="5212080" cy="624840"/>
          </a:xfrm>
          <a:prstGeom prst="rect"/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>
            <a:srgbClr val="000000"/>
          </a:fontRef>
        </p:style>
        <p:txBody>
          <a:bodyPr wrap="none">
            <a:spAutoFit/>
          </a:bodyPr>
          <a:p>
            <a:r>
              <a:rPr b="1" dirty="0" sz="3600" lang="en-US" u="sng" smtClean="0">
                <a:latin typeface="Algerian" pitchFamily="82" charset="0"/>
              </a:rPr>
              <a:t>COURSE CODE :    201TH</a:t>
            </a:r>
            <a:endParaRPr b="1" dirty="0" sz="3600" lang="en-US" u="sng">
              <a:latin typeface="Algerian" pitchFamily="8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Rectangle 1"/>
          <p:cNvSpPr/>
          <p:nvPr/>
        </p:nvSpPr>
        <p:spPr>
          <a:xfrm>
            <a:off x="2438400" y="685800"/>
            <a:ext cx="3505200" cy="769441"/>
          </a:xfrm>
          <a:prstGeom prst="rect"/>
          <a:effectLst>
            <a:outerShdw algn="t" blurRad="50800" dir="5400000" dist="381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p>
            <a:pPr algn="ctr"/>
            <a:r>
              <a:rPr b="1" dirty="0" sz="4400" lang="en-US" u="sng" smtClean="0">
                <a:latin typeface="Algerian" pitchFamily="82" charset="0"/>
              </a:rPr>
              <a:t>CONTENTS</a:t>
            </a:r>
            <a:endParaRPr dirty="0" sz="4400" lang="en-US">
              <a:latin typeface="Algerian" pitchFamily="82" charset="0"/>
            </a:endParaRPr>
          </a:p>
        </p:txBody>
      </p:sp>
      <p:sp>
        <p:nvSpPr>
          <p:cNvPr id="1048589" name="TextBox 2"/>
          <p:cNvSpPr txBox="1"/>
          <p:nvPr/>
        </p:nvSpPr>
        <p:spPr>
          <a:xfrm>
            <a:off x="914400" y="2209800"/>
            <a:ext cx="7086600" cy="3710941"/>
          </a:xfrm>
          <a:prstGeom prst="rect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wrap="square">
            <a:spAutoFit/>
          </a:bodyPr>
          <a:p>
            <a:pPr>
              <a:buFont typeface="Arial" pitchFamily="34" charset="0"/>
              <a:buChar char="•"/>
            </a:pPr>
            <a:r>
              <a:rPr b="1" dirty="0" sz="3200" lang="en-US" smtClean="0"/>
              <a:t>     Intervals </a:t>
            </a:r>
          </a:p>
          <a:p>
            <a:endParaRPr b="1" dirty="0" sz="1600" lang="en-US" smtClean="0"/>
          </a:p>
          <a:p>
            <a:pPr>
              <a:buFont typeface="Arial" pitchFamily="34" charset="0"/>
              <a:buChar char="•"/>
            </a:pPr>
            <a:r>
              <a:rPr b="1" dirty="0" sz="3200" lang="en-US" smtClean="0"/>
              <a:t>     Bounds : </a:t>
            </a:r>
          </a:p>
          <a:p>
            <a:pPr indent="-571500" marL="571500">
              <a:buFont typeface="+mj-lt"/>
              <a:buAutoNum type="romanLcPeriod"/>
            </a:pPr>
            <a:r>
              <a:rPr b="1" dirty="0" sz="3200" lang="en-US" smtClean="0"/>
              <a:t>    Greatest lower bound</a:t>
            </a:r>
          </a:p>
          <a:p>
            <a:pPr indent="-571500" marL="571500">
              <a:buFont typeface="+mj-lt"/>
              <a:buAutoNum type="romanLcPeriod"/>
            </a:pPr>
            <a:r>
              <a:rPr b="1" dirty="0" sz="3200" lang="en-US" smtClean="0"/>
              <a:t>     Lowest Upper Bound</a:t>
            </a:r>
          </a:p>
          <a:p>
            <a:pPr indent="-571500" marL="571500"/>
            <a:endParaRPr b="1" dirty="0" sz="3200" lang="en-US" smtClean="0"/>
          </a:p>
          <a:p>
            <a:pPr indent="-571500" marL="571500">
              <a:buFont typeface="Arial" pitchFamily="34" charset="0"/>
              <a:buChar char="•"/>
            </a:pPr>
            <a:r>
              <a:rPr b="1" dirty="0" sz="3200" lang="en-US" smtClean="0"/>
              <a:t>Problems based on intervals and </a:t>
            </a:r>
            <a:r>
              <a:rPr b="1" dirty="0" sz="3200" lang="en-US" smtClean="0"/>
              <a:t>the bounded </a:t>
            </a:r>
            <a:r>
              <a:rPr b="1" dirty="0" sz="3200" lang="en-US" smtClean="0"/>
              <a:t>sets</a:t>
            </a:r>
            <a:endParaRPr b="1" dirty="0" sz="3200"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TextBox 2"/>
          <p:cNvSpPr txBox="1"/>
          <p:nvPr/>
        </p:nvSpPr>
        <p:spPr>
          <a:xfrm>
            <a:off x="2743200" y="381000"/>
            <a:ext cx="2811779" cy="688340"/>
          </a:xfrm>
          <a:prstGeom prst="rect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wrap="none">
            <a:spAutoFit/>
          </a:bodyPr>
          <a:p>
            <a:r>
              <a:rPr b="1" dirty="0" sz="4000" lang="en-US" u="sng" smtClean="0"/>
              <a:t>INTERVALS</a:t>
            </a:r>
            <a:endParaRPr b="1" dirty="0" sz="4000" lang="en-US" u="sng"/>
          </a:p>
        </p:txBody>
      </p:sp>
      <p:sp>
        <p:nvSpPr>
          <p:cNvPr id="1048591" name="TextBox 3"/>
          <p:cNvSpPr txBox="1"/>
          <p:nvPr/>
        </p:nvSpPr>
        <p:spPr>
          <a:xfrm>
            <a:off x="571499" y="1245660"/>
            <a:ext cx="8001000" cy="53619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800" lang="en-US" smtClean="0"/>
              <a:t>Let </a:t>
            </a:r>
            <a:r>
              <a:rPr dirty="0" sz="2800" lang="en-US" smtClean="0">
                <a:latin typeface="Monotype Corsiva" pitchFamily="66" charset="0"/>
              </a:rPr>
              <a:t>a</a:t>
            </a:r>
            <a:r>
              <a:rPr dirty="0" sz="2800" lang="en-US" smtClean="0"/>
              <a:t> and</a:t>
            </a:r>
            <a:r>
              <a:rPr dirty="0" sz="2800" lang="en-US" smtClean="0">
                <a:latin typeface="Monotype Corsiva" pitchFamily="66" charset="0"/>
              </a:rPr>
              <a:t> b </a:t>
            </a:r>
            <a:r>
              <a:rPr dirty="0" sz="2800" lang="en-US" smtClean="0"/>
              <a:t>be the two distinct real numbers with </a:t>
            </a:r>
          </a:p>
          <a:p>
            <a:r>
              <a:rPr dirty="0" sz="2800" lang="en-US" smtClean="0">
                <a:latin typeface="Monotype Corsiva" pitchFamily="66" charset="0"/>
              </a:rPr>
              <a:t>a &lt; b </a:t>
            </a:r>
            <a:r>
              <a:rPr dirty="0" sz="2800" lang="en-US" smtClean="0"/>
              <a:t>(say) then ,</a:t>
            </a:r>
          </a:p>
          <a:p>
            <a:endParaRPr dirty="0" sz="1200" lang="en-US">
              <a:latin typeface="Monotype Corsiva" pitchFamily="66" charset="0"/>
            </a:endParaRPr>
          </a:p>
          <a:p>
            <a:pPr indent="-571500" marL="571500">
              <a:buAutoNum type="romanLcParenBoth"/>
            </a:pPr>
            <a:r>
              <a:rPr b="1" dirty="0" sz="2800" lang="en-US" smtClean="0"/>
              <a:t>Open Interval : </a:t>
            </a:r>
            <a:r>
              <a:rPr dirty="0" sz="2800" lang="en-US" smtClean="0"/>
              <a:t>The set of all real numbers between </a:t>
            </a:r>
            <a:r>
              <a:rPr dirty="0" sz="2800" lang="en-US" smtClean="0">
                <a:latin typeface="Monotype Corsiva" pitchFamily="66" charset="0"/>
              </a:rPr>
              <a:t>a  </a:t>
            </a:r>
            <a:r>
              <a:rPr dirty="0" sz="2800" lang="en-US" smtClean="0"/>
              <a:t>and </a:t>
            </a:r>
            <a:r>
              <a:rPr dirty="0" sz="2800" lang="en-US" smtClean="0">
                <a:latin typeface="Monotype Corsiva" pitchFamily="66" charset="0"/>
              </a:rPr>
              <a:t>b </a:t>
            </a:r>
            <a:r>
              <a:rPr dirty="0" sz="2800" lang="en-US" smtClean="0"/>
              <a:t> is said to form an open interval from a to b denoted by (</a:t>
            </a:r>
            <a:r>
              <a:rPr dirty="0" sz="2800" lang="en-US" err="1" smtClean="0"/>
              <a:t>a,b</a:t>
            </a:r>
            <a:r>
              <a:rPr dirty="0" sz="2800" lang="en-US" smtClean="0">
                <a:latin typeface="Consolas" pitchFamily="49" charset="0"/>
              </a:rPr>
              <a:t>).</a:t>
            </a:r>
            <a:r>
              <a:rPr dirty="0" sz="2800" lang="en-US" smtClean="0"/>
              <a:t>In symbols </a:t>
            </a:r>
          </a:p>
          <a:p>
            <a:pPr indent="-571500" marL="571500"/>
            <a:r>
              <a:rPr dirty="0" sz="2800" lang="en-US">
                <a:latin typeface="Consolas" pitchFamily="49" charset="0"/>
              </a:rPr>
              <a:t> </a:t>
            </a:r>
            <a:r>
              <a:rPr dirty="0" sz="2800" lang="en-US" smtClean="0">
                <a:latin typeface="Consolas" pitchFamily="49" charset="0"/>
              </a:rPr>
              <a:t>  </a:t>
            </a:r>
            <a:r>
              <a:rPr dirty="0" sz="2800" lang="en-US" smtClean="0">
                <a:latin typeface="Consolas" pitchFamily="49" charset="0"/>
              </a:rPr>
              <a:t>  </a:t>
            </a:r>
            <a:r>
              <a:rPr dirty="0" sz="2800" lang="en-US" smtClean="0">
                <a:latin typeface="Consolas" pitchFamily="49" charset="0"/>
              </a:rPr>
              <a:t> </a:t>
            </a:r>
            <a:r>
              <a:rPr dirty="0" sz="2800" lang="en-US" smtClean="0">
                <a:latin typeface="Consolas" pitchFamily="49" charset="0"/>
              </a:rPr>
              <a:t> </a:t>
            </a:r>
            <a:r>
              <a:rPr dirty="0" sz="2800" lang="en-US" smtClean="0">
                <a:latin typeface="Consolas" pitchFamily="49" charset="0"/>
              </a:rPr>
              <a:t> </a:t>
            </a:r>
            <a:r>
              <a:rPr dirty="0" sz="2800" lang="en-US" smtClean="0"/>
              <a:t>(</a:t>
            </a:r>
            <a:r>
              <a:rPr dirty="0" sz="2400" lang="en-US" err="1" smtClean="0">
                <a:latin typeface="Lucida Calligraphy" pitchFamily="66" charset="0"/>
              </a:rPr>
              <a:t>a,b</a:t>
            </a:r>
            <a:r>
              <a:rPr dirty="0" sz="2800" lang="en-US" smtClean="0"/>
              <a:t>) = {</a:t>
            </a:r>
            <a:r>
              <a:rPr dirty="0" sz="2800" lang="en-US">
                <a:latin typeface="Lucida Calligraphy" pitchFamily="66" charset="0"/>
              </a:rPr>
              <a:t>x</a:t>
            </a:r>
            <a:r>
              <a:rPr dirty="0" sz="2800" lang="en-US" smtClean="0"/>
              <a:t>:</a:t>
            </a:r>
            <a:r>
              <a:rPr dirty="0" sz="2800" lang="en-US" smtClean="0">
                <a:latin typeface="Monotype Corsiva" pitchFamily="66" charset="0"/>
              </a:rPr>
              <a:t> </a:t>
            </a:r>
            <a:r>
              <a:rPr dirty="0" sz="2400" lang="en-US" smtClean="0">
                <a:latin typeface="Lucida Calligraphy" pitchFamily="66" charset="0"/>
              </a:rPr>
              <a:t>a&lt;x&lt;b</a:t>
            </a:r>
            <a:r>
              <a:rPr dirty="0" sz="2800" lang="en-US" smtClean="0">
                <a:latin typeface="Lucida Calligraphy" pitchFamily="66" charset="0"/>
              </a:rPr>
              <a:t> </a:t>
            </a:r>
            <a:r>
              <a:rPr dirty="0" sz="2800" lang="en-US" smtClean="0"/>
              <a:t>and </a:t>
            </a:r>
            <a:r>
              <a:rPr dirty="0" sz="2800" lang="en-US" smtClean="0">
                <a:latin typeface="Lucida Calligraphy" pitchFamily="66" charset="0"/>
              </a:rPr>
              <a:t>x</a:t>
            </a:r>
            <a:r>
              <a:rPr dirty="0" sz="2800" lang="en-US">
                <a:latin typeface="Lucida Calligraphy" pitchFamily="66" charset="0"/>
              </a:rPr>
              <a:t> </a:t>
            </a:r>
            <a:r>
              <a:rPr dirty="0" sz="2800" lang="el-GR" smtClean="0"/>
              <a:t>ϵ</a:t>
            </a:r>
            <a:r>
              <a:rPr dirty="0" sz="2800" lang="en-US" smtClean="0"/>
              <a:t> R }.</a:t>
            </a:r>
            <a:endParaRPr altLang="en-US" lang="zh-CN"/>
          </a:p>
          <a:p>
            <a:pPr indent="-571500" marL="571500">
              <a:buAutoNum type="romanLcParenBoth" startAt="2"/>
            </a:pPr>
            <a:r>
              <a:rPr b="1" dirty="0" sz="2800" lang="en-US" smtClean="0"/>
              <a:t>Closed Interval </a:t>
            </a:r>
            <a:r>
              <a:rPr b="1" dirty="0" sz="2400" lang="en-US" smtClean="0"/>
              <a:t>: </a:t>
            </a:r>
            <a:r>
              <a:rPr dirty="0" sz="2800" lang="en-US" smtClean="0"/>
              <a:t>The set of all real numbers between  </a:t>
            </a:r>
            <a:r>
              <a:rPr dirty="0" sz="2400" lang="en-US" smtClean="0">
                <a:latin typeface="Lucida Calligraphy" pitchFamily="66" charset="0"/>
              </a:rPr>
              <a:t>a</a:t>
            </a:r>
            <a:r>
              <a:rPr dirty="0" sz="2800" lang="en-US" smtClean="0">
                <a:latin typeface="Lucida Calligraphy" pitchFamily="66" charset="0"/>
              </a:rPr>
              <a:t> </a:t>
            </a:r>
            <a:r>
              <a:rPr dirty="0" sz="2800" lang="en-US" smtClean="0"/>
              <a:t>and </a:t>
            </a:r>
            <a:r>
              <a:rPr dirty="0" sz="2400" lang="en-US" smtClean="0">
                <a:latin typeface="Lucida Calligraphy" pitchFamily="66" charset="0"/>
              </a:rPr>
              <a:t>b</a:t>
            </a:r>
            <a:r>
              <a:rPr dirty="0" sz="2800" lang="en-US" smtClean="0">
                <a:latin typeface="Lucida Calligraphy" pitchFamily="66" charset="0"/>
              </a:rPr>
              <a:t> </a:t>
            </a:r>
            <a:r>
              <a:rPr dirty="0" sz="2800" lang="en-US" smtClean="0"/>
              <a:t>including the end points a and b is said to form a closed interval and is denoted by [</a:t>
            </a:r>
            <a:r>
              <a:rPr dirty="0" sz="2400" lang="en-US" err="1" smtClean="0">
                <a:latin typeface="Lucida Calligraphy" pitchFamily="66" charset="0"/>
              </a:rPr>
              <a:t>a,b</a:t>
            </a:r>
            <a:r>
              <a:rPr dirty="0" sz="2800" lang="en-US" smtClean="0"/>
              <a:t>] . In symbols </a:t>
            </a:r>
          </a:p>
          <a:p>
            <a:pPr indent="-571500" marL="571500"/>
            <a:r>
              <a:rPr dirty="0" sz="2800" lang="en-US" smtClean="0"/>
              <a:t>       </a:t>
            </a:r>
            <a:r>
              <a:rPr dirty="0" sz="2800" lang="en-US" smtClean="0"/>
              <a:t>  </a:t>
            </a:r>
            <a:r>
              <a:rPr dirty="0" sz="3200" lang="en-US" smtClean="0"/>
              <a:t>[</a:t>
            </a:r>
            <a:r>
              <a:rPr dirty="0" sz="2400" lang="en-US" err="1" smtClean="0">
                <a:latin typeface="Lucida Calligraphy" pitchFamily="66" charset="0"/>
              </a:rPr>
              <a:t>a,b</a:t>
            </a:r>
            <a:r>
              <a:rPr dirty="0" sz="3200" lang="en-US" smtClean="0"/>
              <a:t>] =</a:t>
            </a:r>
            <a:r>
              <a:rPr dirty="0" sz="2800" lang="en-US" smtClean="0">
                <a:latin typeface="Calibri"/>
                <a:cs typeface="Calibri"/>
              </a:rPr>
              <a:t> </a:t>
            </a:r>
            <a:r>
              <a:rPr dirty="0" sz="2800" lang="en-US" smtClean="0"/>
              <a:t>{</a:t>
            </a:r>
            <a:r>
              <a:rPr dirty="0" sz="2800" lang="en-US" smtClean="0">
                <a:latin typeface="Lucida Calligraphy" pitchFamily="66" charset="0"/>
              </a:rPr>
              <a:t>x</a:t>
            </a:r>
            <a:r>
              <a:rPr dirty="0" sz="2800" lang="en-US" smtClean="0"/>
              <a:t>: </a:t>
            </a:r>
            <a:r>
              <a:rPr dirty="0" sz="2400" lang="en-US" err="1" smtClean="0">
                <a:latin typeface="Lucida Calligraphy" pitchFamily="66" charset="0"/>
              </a:rPr>
              <a:t>a</a:t>
            </a:r>
            <a:r>
              <a:rPr dirty="0" sz="2800" lang="en-US" err="1" smtClean="0"/>
              <a:t>≤</a:t>
            </a:r>
            <a:r>
              <a:rPr dirty="0" sz="2400" lang="en-US" err="1" smtClean="0">
                <a:latin typeface="Lucida Calligraphy" pitchFamily="66" charset="0"/>
              </a:rPr>
              <a:t>x</a:t>
            </a:r>
            <a:r>
              <a:rPr dirty="0" sz="2800" lang="en-US" err="1" smtClean="0"/>
              <a:t>≤</a:t>
            </a:r>
            <a:r>
              <a:rPr dirty="0" sz="2400" lang="en-US" err="1" smtClean="0">
                <a:latin typeface="Lucida Calligraphy" pitchFamily="66" charset="0"/>
              </a:rPr>
              <a:t>b</a:t>
            </a:r>
            <a:r>
              <a:rPr dirty="0" sz="2800" lang="en-US" smtClean="0">
                <a:latin typeface="Lucida Calligraphy" pitchFamily="66" charset="0"/>
              </a:rPr>
              <a:t> </a:t>
            </a:r>
            <a:r>
              <a:rPr dirty="0" sz="2800" lang="en-US" smtClean="0"/>
              <a:t>and </a:t>
            </a:r>
            <a:r>
              <a:rPr dirty="0" sz="2800" lang="en-US" smtClean="0">
                <a:latin typeface="Lucida Calligraphy" pitchFamily="66" charset="0"/>
              </a:rPr>
              <a:t>x</a:t>
            </a:r>
            <a:r>
              <a:rPr dirty="0" sz="2800" lang="en-US" smtClean="0"/>
              <a:t> </a:t>
            </a:r>
            <a:r>
              <a:rPr dirty="0" sz="2800" lang="az-Cyrl-AZ" smtClean="0">
                <a:cs typeface="Calibri"/>
              </a:rPr>
              <a:t>ϵ</a:t>
            </a:r>
            <a:r>
              <a:rPr dirty="0" sz="2800" lang="en-US" smtClean="0">
                <a:cs typeface="Calibri"/>
              </a:rPr>
              <a:t> R} </a:t>
            </a:r>
            <a:r>
              <a:rPr dirty="0" sz="2800" lang="en-US" smtClean="0">
                <a:cs typeface="Calibri"/>
              </a:rPr>
              <a:t>.</a:t>
            </a:r>
            <a:endParaRPr dirty="0" sz="2800" lang="en-US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TextBox 2"/>
          <p:cNvSpPr txBox="1"/>
          <p:nvPr/>
        </p:nvSpPr>
        <p:spPr>
          <a:xfrm>
            <a:off x="381000" y="914400"/>
            <a:ext cx="7924800" cy="4282440"/>
          </a:xfrm>
          <a:prstGeom prst="rect"/>
          <a:noFill/>
        </p:spPr>
        <p:txBody>
          <a:bodyPr rtlCol="0" wrap="square">
            <a:spAutoFit/>
          </a:bodyPr>
          <a:p>
            <a:pPr indent="-571500" marL="571500">
              <a:buAutoNum type="romanLcParenBoth" startAt="3"/>
            </a:pPr>
            <a:r>
              <a:rPr b="1" dirty="0" sz="2800" lang="en-US" smtClean="0"/>
              <a:t> Semi-closed (or semi-open) intervals : </a:t>
            </a:r>
            <a:r>
              <a:rPr dirty="0" sz="2800" lang="en-US" smtClean="0"/>
              <a:t>An interval in which one end point is included and other end point is excluded is called semi-closed interval. In symbols </a:t>
            </a:r>
          </a:p>
          <a:p>
            <a:pPr indent="-571500" marL="571500"/>
            <a:r>
              <a:rPr b="1" dirty="0" sz="2800" lang="en-US" smtClean="0"/>
              <a:t>       </a:t>
            </a:r>
            <a:r>
              <a:rPr b="1" dirty="0" sz="2800" lang="en-US" smtClean="0"/>
              <a:t>     </a:t>
            </a:r>
            <a:r>
              <a:rPr dirty="0" sz="2800" lang="en-US" smtClean="0"/>
              <a:t>[</a:t>
            </a:r>
            <a:r>
              <a:rPr dirty="0" sz="2400" lang="en-US" err="1" smtClean="0">
                <a:latin typeface="Lucida Calligraphy" pitchFamily="66" charset="0"/>
              </a:rPr>
              <a:t>a,b</a:t>
            </a:r>
            <a:r>
              <a:rPr dirty="0" sz="2800" lang="en-US" smtClean="0"/>
              <a:t>) = {</a:t>
            </a:r>
            <a:r>
              <a:rPr dirty="0" sz="2800" lang="en-US" smtClean="0">
                <a:latin typeface="Lucida Calligraphy" pitchFamily="66" charset="0"/>
              </a:rPr>
              <a:t>x</a:t>
            </a:r>
            <a:r>
              <a:rPr dirty="0" sz="2800" lang="en-US" smtClean="0"/>
              <a:t>: </a:t>
            </a:r>
            <a:r>
              <a:rPr dirty="0" sz="2400" lang="en-US" err="1" smtClean="0">
                <a:latin typeface="Lucida Calligraphy" pitchFamily="66" charset="0"/>
              </a:rPr>
              <a:t>a</a:t>
            </a:r>
            <a:r>
              <a:rPr dirty="0" sz="2800" lang="en-US" err="1" smtClean="0"/>
              <a:t>≤</a:t>
            </a:r>
            <a:r>
              <a:rPr dirty="0" sz="2400" lang="en-US" err="1" smtClean="0">
                <a:latin typeface="Lucida Calligraphy" pitchFamily="66" charset="0"/>
              </a:rPr>
              <a:t>x</a:t>
            </a:r>
            <a:r>
              <a:rPr dirty="0" sz="2800" lang="en-US" smtClean="0"/>
              <a:t>&lt;</a:t>
            </a:r>
            <a:r>
              <a:rPr dirty="0" sz="2400" lang="en-US" smtClean="0">
                <a:latin typeface="Lucida Calligraphy" pitchFamily="66" charset="0"/>
              </a:rPr>
              <a:t>b</a:t>
            </a:r>
            <a:r>
              <a:rPr dirty="0" sz="2800" lang="en-US" smtClean="0">
                <a:latin typeface="Lucida Calligraphy" pitchFamily="66" charset="0"/>
              </a:rPr>
              <a:t> </a:t>
            </a:r>
            <a:r>
              <a:rPr dirty="0" sz="2800" lang="en-US" smtClean="0"/>
              <a:t>and </a:t>
            </a:r>
            <a:r>
              <a:rPr dirty="0" sz="2800" lang="en-US" smtClean="0">
                <a:latin typeface="Lucida Calligraphy" pitchFamily="66" charset="0"/>
              </a:rPr>
              <a:t>x</a:t>
            </a:r>
            <a:r>
              <a:rPr dirty="0" sz="2800" lang="en-US" smtClean="0"/>
              <a:t> </a:t>
            </a:r>
            <a:r>
              <a:rPr dirty="0" sz="2800" lang="az-Cyrl-AZ" smtClean="0">
                <a:cs typeface="Calibri"/>
              </a:rPr>
              <a:t>ϵ</a:t>
            </a:r>
            <a:r>
              <a:rPr dirty="0" sz="2800" lang="en-US" smtClean="0">
                <a:cs typeface="Calibri"/>
              </a:rPr>
              <a:t> R} .</a:t>
            </a:r>
          </a:p>
          <a:p>
            <a:pPr indent="-571500" marL="571500"/>
            <a:r>
              <a:rPr b="1" dirty="0" sz="2800" lang="en-US" smtClean="0">
                <a:cs typeface="Calibri"/>
              </a:rPr>
              <a:t>(iv)   Infinite interval : </a:t>
            </a:r>
            <a:r>
              <a:rPr dirty="0" sz="2800" lang="en-US" smtClean="0">
                <a:cs typeface="Calibri"/>
              </a:rPr>
              <a:t>The set of all the  real numbers x such that x&gt;</a:t>
            </a:r>
            <a:r>
              <a:rPr dirty="0" sz="2400" lang="en-US" smtClean="0">
                <a:latin typeface="Lucida Calligraphy" pitchFamily="66" charset="0"/>
              </a:rPr>
              <a:t>a</a:t>
            </a:r>
            <a:r>
              <a:rPr dirty="0" sz="2800" lang="en-US" smtClean="0">
                <a:cs typeface="Calibri"/>
              </a:rPr>
              <a:t> forms an infinite set and is denoted by (</a:t>
            </a:r>
            <a:r>
              <a:rPr dirty="0" sz="2400" lang="en-US" smtClean="0">
                <a:latin typeface="Lucida Calligraphy" pitchFamily="66" charset="0"/>
              </a:rPr>
              <a:t>a</a:t>
            </a:r>
            <a:r>
              <a:rPr dirty="0" sz="2800" lang="en-US" smtClean="0">
                <a:cs typeface="Calibri"/>
              </a:rPr>
              <a:t>,∞). In symbols </a:t>
            </a:r>
          </a:p>
          <a:p>
            <a:pPr indent="-571500" marL="571500"/>
            <a:r>
              <a:rPr b="1" dirty="0" sz="2800" lang="en-US" smtClean="0">
                <a:cs typeface="Calibri"/>
              </a:rPr>
              <a:t>        </a:t>
            </a:r>
            <a:r>
              <a:rPr b="1" dirty="0" sz="2800" lang="en-US" smtClean="0">
                <a:cs typeface="Calibri"/>
              </a:rPr>
              <a:t>     </a:t>
            </a:r>
            <a:r>
              <a:rPr dirty="0" sz="2800" lang="en-US" smtClean="0">
                <a:cs typeface="Calibri"/>
              </a:rPr>
              <a:t>(</a:t>
            </a:r>
            <a:r>
              <a:rPr dirty="0" sz="2400" lang="en-US" smtClean="0">
                <a:latin typeface="Lucida Calligraphy" pitchFamily="66" charset="0"/>
              </a:rPr>
              <a:t>a</a:t>
            </a:r>
            <a:r>
              <a:rPr dirty="0" sz="2800" lang="en-US" smtClean="0">
                <a:cs typeface="Calibri"/>
              </a:rPr>
              <a:t>,∞) = {</a:t>
            </a:r>
            <a:r>
              <a:rPr dirty="0" sz="2800" lang="en-US" smtClean="0">
                <a:latin typeface="Lucida Calligraphy" pitchFamily="66" charset="0"/>
              </a:rPr>
              <a:t>x</a:t>
            </a:r>
            <a:r>
              <a:rPr dirty="0" sz="2800" lang="en-US" smtClean="0"/>
              <a:t>: </a:t>
            </a:r>
            <a:r>
              <a:rPr dirty="0" sz="2400" lang="en-US" smtClean="0">
                <a:latin typeface="Lucida Calligraphy" pitchFamily="66" charset="0"/>
              </a:rPr>
              <a:t>x&gt;a </a:t>
            </a:r>
            <a:r>
              <a:rPr dirty="0" sz="2800" lang="en-US" smtClean="0"/>
              <a:t>and </a:t>
            </a:r>
            <a:r>
              <a:rPr dirty="0" sz="2800" lang="en-US" smtClean="0">
                <a:latin typeface="Lucida Calligraphy" pitchFamily="66" charset="0"/>
              </a:rPr>
              <a:t>x</a:t>
            </a:r>
            <a:r>
              <a:rPr dirty="0" sz="2800" lang="en-US" smtClean="0"/>
              <a:t> </a:t>
            </a:r>
            <a:r>
              <a:rPr dirty="0" sz="2800" lang="az-Cyrl-AZ" smtClean="0">
                <a:cs typeface="Calibri"/>
              </a:rPr>
              <a:t>ϵ</a:t>
            </a:r>
            <a:r>
              <a:rPr dirty="0" sz="2800" lang="en-US" smtClean="0">
                <a:cs typeface="Calibri"/>
              </a:rPr>
              <a:t> R} .</a:t>
            </a:r>
            <a:endParaRPr b="1" dirty="0" sz="2800" lang="en-US" smtClean="0"/>
          </a:p>
          <a:p>
            <a:pPr indent="-571500" marL="571500"/>
            <a:endParaRPr dirty="0" sz="2800" lang="en-US" smtClean="0"/>
          </a:p>
        </p:txBody>
      </p:sp>
      <p:cxnSp>
        <p:nvCxnSpPr>
          <p:cNvPr id="3145728" name="Straight Connector 4"/>
          <p:cNvCxnSpPr>
            <a:cxnSpLocks/>
          </p:cNvCxnSpPr>
          <p:nvPr/>
        </p:nvCxnSpPr>
        <p:spPr>
          <a:xfrm>
            <a:off x="762000" y="5715000"/>
            <a:ext cx="7391400" cy="0"/>
          </a:xfrm>
          <a:prstGeom prst="lin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extBox 1"/>
          <p:cNvSpPr txBox="1"/>
          <p:nvPr/>
        </p:nvSpPr>
        <p:spPr>
          <a:xfrm>
            <a:off x="2743200" y="381000"/>
            <a:ext cx="3200400" cy="707886"/>
          </a:xfrm>
          <a:prstGeom prst="rect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wrap="square">
            <a:spAutoFit/>
          </a:bodyPr>
          <a:p>
            <a:pPr algn="ctr"/>
            <a:r>
              <a:rPr b="1" dirty="0" sz="4000" lang="en-US" u="sng" smtClean="0"/>
              <a:t>BOUNDS</a:t>
            </a:r>
            <a:endParaRPr b="1" dirty="0" sz="4000" lang="en-US" u="sng"/>
          </a:p>
        </p:txBody>
      </p:sp>
      <p:sp>
        <p:nvSpPr>
          <p:cNvPr id="1048594" name="TextBox 2"/>
          <p:cNvSpPr txBox="1"/>
          <p:nvPr/>
        </p:nvSpPr>
        <p:spPr>
          <a:xfrm>
            <a:off x="685800" y="1371600"/>
            <a:ext cx="7696200" cy="5323840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2800" lang="en-US" smtClean="0"/>
              <a:t>LEAST UPPER BOUND :</a:t>
            </a:r>
            <a:r>
              <a:rPr dirty="0" sz="2800" lang="en-US" smtClean="0"/>
              <a:t> Let S be a non-empty subset of R which is bounded above. Then there exist a real number u which is the smallest of all the upper bounds of S . This number is called the least upper bound and is written as </a:t>
            </a:r>
            <a:r>
              <a:rPr dirty="0" sz="2800" lang="en-US" err="1" smtClean="0">
                <a:latin typeface="Arial Rounded MT Bold" pitchFamily="34" charset="0"/>
                <a:ea typeface="Malgun Gothic Semilight" pitchFamily="34" charset="-128"/>
                <a:cs typeface="Malgun Gothic Semilight" pitchFamily="34" charset="-128"/>
              </a:rPr>
              <a:t>l.u.b</a:t>
            </a:r>
            <a:r>
              <a:rPr dirty="0" sz="2800" lang="en-US" smtClean="0">
                <a:latin typeface="Arial Rounded MT Bold" pitchFamily="34" charset="0"/>
                <a:ea typeface="Malgun Gothic Semilight" pitchFamily="34" charset="-128"/>
                <a:cs typeface="Malgun Gothic Semilight" pitchFamily="34" charset="-128"/>
              </a:rPr>
              <a:t> </a:t>
            </a:r>
            <a:r>
              <a:rPr dirty="0" sz="2800" lang="en-US" smtClean="0">
                <a:ea typeface="Malgun Gothic Semilight" pitchFamily="34" charset="-128"/>
                <a:cs typeface="Malgun Gothic Semilight" pitchFamily="34" charset="-128"/>
              </a:rPr>
              <a:t> of S =u .</a:t>
            </a:r>
          </a:p>
          <a:p>
            <a:endParaRPr dirty="0" sz="1400" lang="en-US" smtClean="0">
              <a:ea typeface="Malgun Gothic Semilight" pitchFamily="34" charset="-128"/>
              <a:cs typeface="Malgun Gothic Semilight" pitchFamily="34" charset="-128"/>
            </a:endParaRPr>
          </a:p>
          <a:p>
            <a:r>
              <a:rPr b="1" dirty="0" sz="2800" lang="en-US" smtClean="0"/>
              <a:t>GREATEST LOWER BOUND : </a:t>
            </a:r>
            <a:r>
              <a:rPr dirty="0" sz="2800" lang="en-US" smtClean="0"/>
              <a:t>Let S be a non-empty subset of R which is bounded below. Then there exist a real number l which is the smallest of all the lower bounds of S . This number is called the greatest lower bound and is written as </a:t>
            </a:r>
            <a:r>
              <a:rPr dirty="0" sz="2800" lang="en-US" err="1" smtClean="0">
                <a:latin typeface="Arial Rounded MT Bold" pitchFamily="34" charset="0"/>
                <a:ea typeface="Malgun Gothic Semilight" pitchFamily="34" charset="-128"/>
                <a:cs typeface="Malgun Gothic Semilight" pitchFamily="34" charset="-128"/>
              </a:rPr>
              <a:t>g.l.b</a:t>
            </a:r>
            <a:r>
              <a:rPr dirty="0" sz="2800" lang="en-US" smtClean="0">
                <a:ea typeface="Malgun Gothic Semilight" pitchFamily="34" charset="-128"/>
                <a:cs typeface="Malgun Gothic Semilight" pitchFamily="34" charset="-128"/>
              </a:rPr>
              <a:t> of S =</a:t>
            </a:r>
            <a:r>
              <a:rPr dirty="0" sz="2800" lang="en-US" smtClean="0">
                <a:ea typeface="Malgun Gothic Semilight" pitchFamily="34" charset="-128"/>
                <a:cs typeface="Malgun Gothic Semilight" pitchFamily="34" charset="-128"/>
              </a:rPr>
              <a:t>l</a:t>
            </a:r>
            <a:r>
              <a:rPr dirty="0" sz="2800" lang="en-US" smtClean="0">
                <a:ea typeface="Malgun Gothic Semilight" pitchFamily="34" charset="-128"/>
                <a:cs typeface="Malgun Gothic Semilight" pitchFamily="34" charset="-128"/>
              </a:rPr>
              <a:t>.</a:t>
            </a:r>
            <a:r>
              <a:rPr dirty="0" sz="2800" lang="en-US" smtClean="0">
                <a:ea typeface="Malgun Gothic Semilight" pitchFamily="34" charset="-128"/>
                <a:cs typeface="Malgun Gothic Semilight" pitchFamily="34" charset="-128"/>
              </a:rPr>
              <a:t> </a:t>
            </a:r>
            <a:endParaRPr b="1" dirty="0" sz="2800"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Rectangle 1"/>
          <p:cNvSpPr/>
          <p:nvPr/>
        </p:nvSpPr>
        <p:spPr>
          <a:xfrm>
            <a:off x="533400" y="304800"/>
            <a:ext cx="7696200" cy="1285240"/>
          </a:xfrm>
          <a:prstGeom prst="rect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algn="ctr" indent="-571500" marL="571500"/>
            <a:r>
              <a:rPr b="1" dirty="0" sz="4000" lang="en-US" u="sng" smtClean="0"/>
              <a:t>Problems based on intervals and the bounded sets</a:t>
            </a:r>
            <a:endParaRPr b="1" dirty="0" sz="4000" lang="en-US" u="sng"/>
          </a:p>
        </p:txBody>
      </p:sp>
      <p:sp>
        <p:nvSpPr>
          <p:cNvPr id="1048596" name="TextBox 2"/>
          <p:cNvSpPr txBox="1"/>
          <p:nvPr/>
        </p:nvSpPr>
        <p:spPr>
          <a:xfrm>
            <a:off x="685800" y="2667000"/>
            <a:ext cx="7772400" cy="38252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800" lang="en-US" smtClean="0"/>
              <a:t>   Solve</a:t>
            </a:r>
          </a:p>
          <a:p>
            <a:endParaRPr dirty="0" sz="1200" lang="en-US" smtClean="0"/>
          </a:p>
          <a:p>
            <a:endParaRPr dirty="0" sz="1400" lang="en-US" smtClean="0"/>
          </a:p>
          <a:p>
            <a:r>
              <a:rPr b="1" dirty="0" sz="2800" lang="en-US" u="sng" smtClean="0"/>
              <a:t>SOLUTION:</a:t>
            </a:r>
          </a:p>
          <a:p>
            <a:endParaRPr b="1" dirty="0" sz="1200" lang="en-US" smtClean="0"/>
          </a:p>
          <a:p>
            <a:r>
              <a:rPr b="1" dirty="0" sz="2800" lang="en-US" smtClean="0"/>
              <a:t>          </a:t>
            </a:r>
            <a:r>
              <a:rPr dirty="0" sz="2800" lang="en-US" smtClean="0"/>
              <a:t>Here </a:t>
            </a:r>
          </a:p>
          <a:p>
            <a:endParaRPr dirty="0" sz="1600" lang="en-US" smtClean="0"/>
          </a:p>
          <a:p>
            <a:r>
              <a:rPr dirty="0" sz="2800" lang="en-US" smtClean="0"/>
              <a:t>Clearly , </a:t>
            </a:r>
            <a:r>
              <a:rPr dirty="0" sz="2800" i="1" lang="en-US" smtClean="0">
                <a:latin typeface="Century Schoolbook" pitchFamily="18" charset="0"/>
              </a:rPr>
              <a:t>x</a:t>
            </a:r>
            <a:r>
              <a:rPr dirty="0" sz="2800" lang="en-US" smtClean="0">
                <a:latin typeface="Century Schoolbook" pitchFamily="18" charset="0"/>
              </a:rPr>
              <a:t> </a:t>
            </a:r>
            <a:r>
              <a:rPr dirty="0" sz="2800" lang="en-US" smtClean="0"/>
              <a:t>-2 </a:t>
            </a:r>
            <a:r>
              <a:rPr dirty="0" sz="2800" lang="en-US" smtClean="0">
                <a:latin typeface="Calibri"/>
                <a:cs typeface="Calibri"/>
              </a:rPr>
              <a:t>≠0  </a:t>
            </a:r>
            <a:r>
              <a:rPr dirty="0" sz="2800" lang="en-US" err="1" smtClean="0">
                <a:latin typeface="Calibri"/>
                <a:cs typeface="Calibri"/>
              </a:rPr>
              <a:t>i,.e</a:t>
            </a:r>
            <a:r>
              <a:rPr dirty="0" sz="2800" lang="en-US" smtClean="0">
                <a:latin typeface="Calibri"/>
                <a:cs typeface="Calibri"/>
              </a:rPr>
              <a:t>.,  </a:t>
            </a:r>
            <a:r>
              <a:rPr dirty="0" sz="2800" i="1" lang="en-US" smtClean="0">
                <a:latin typeface="Century Schoolbook" pitchFamily="18" charset="0"/>
                <a:cs typeface="Calibri"/>
              </a:rPr>
              <a:t>x</a:t>
            </a:r>
            <a:r>
              <a:rPr dirty="0" sz="2800" lang="en-US" smtClean="0">
                <a:cs typeface="Calibri"/>
              </a:rPr>
              <a:t>≠2</a:t>
            </a:r>
          </a:p>
          <a:p>
            <a:r>
              <a:rPr dirty="0" sz="2800" lang="en-US" smtClean="0">
                <a:latin typeface="Calibri"/>
                <a:cs typeface="Calibri"/>
              </a:rPr>
              <a:t>Two cases arise :</a:t>
            </a:r>
          </a:p>
          <a:p>
            <a:r>
              <a:rPr b="1" dirty="0" sz="2800" lang="en-US" smtClean="0">
                <a:latin typeface="Calibri"/>
                <a:cs typeface="Calibri"/>
              </a:rPr>
              <a:t>Case 1:</a:t>
            </a:r>
            <a:r>
              <a:rPr dirty="0" sz="2800" lang="en-US" smtClean="0">
                <a:latin typeface="Calibri"/>
                <a:cs typeface="Calibri"/>
              </a:rPr>
              <a:t>   </a:t>
            </a:r>
            <a:r>
              <a:rPr dirty="0" sz="2800" i="1" lang="en-US" smtClean="0">
                <a:latin typeface="Century Schoolbook" pitchFamily="18" charset="0"/>
              </a:rPr>
              <a:t>x</a:t>
            </a:r>
            <a:r>
              <a:rPr dirty="0" sz="2800" lang="en-US" smtClean="0">
                <a:latin typeface="Century Schoolbook" pitchFamily="18" charset="0"/>
              </a:rPr>
              <a:t> </a:t>
            </a:r>
            <a:r>
              <a:rPr dirty="0" sz="2800" lang="en-US" smtClean="0"/>
              <a:t>-2 &gt;0   </a:t>
            </a:r>
            <a:r>
              <a:rPr dirty="0" sz="2800" lang="en-US" err="1" smtClean="0">
                <a:cs typeface="Calibri"/>
              </a:rPr>
              <a:t>i,.e</a:t>
            </a:r>
            <a:r>
              <a:rPr dirty="0" sz="2800" lang="en-US" smtClean="0">
                <a:cs typeface="Calibri"/>
              </a:rPr>
              <a:t>.,  </a:t>
            </a:r>
            <a:r>
              <a:rPr dirty="0" sz="2800" i="1" lang="en-US" smtClean="0">
                <a:latin typeface="Century Schoolbook" pitchFamily="18" charset="0"/>
                <a:cs typeface="Calibri"/>
              </a:rPr>
              <a:t>x </a:t>
            </a:r>
            <a:r>
              <a:rPr dirty="0" sz="2800" lang="en-US" smtClean="0">
                <a:cs typeface="Calibri"/>
              </a:rPr>
              <a:t>&gt;2.Then ,</a:t>
            </a:r>
          </a:p>
          <a:p>
            <a:endParaRPr dirty="0" sz="2800" lang="en-US"/>
          </a:p>
        </p:txBody>
      </p:sp>
      <p:sp>
        <p:nvSpPr>
          <p:cNvPr id="104859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sp>
        <p:nvSpPr>
          <p:cNvPr id="1048598" name="Rectangle 3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59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52" name="Picture 4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1200" y="2667000"/>
            <a:ext cx="1228725" cy="699566"/>
          </a:xfrm>
          <a:prstGeom prst="rect"/>
          <a:noFill/>
        </p:spPr>
      </p:pic>
      <p:sp>
        <p:nvSpPr>
          <p:cNvPr id="1048600" name="Rectangle 6"/>
          <p:cNvSpPr>
            <a:spLocks noChangeArrowheads="1"/>
          </p:cNvSpPr>
          <p:nvPr/>
        </p:nvSpPr>
        <p:spPr bwMode="auto">
          <a:xfrm>
            <a:off x="0" y="120015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01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53" name="Picture 7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4600" y="3962400"/>
            <a:ext cx="1304925" cy="742950"/>
          </a:xfrm>
          <a:prstGeom prst="rect"/>
          <a:noFill/>
        </p:spPr>
      </p:pic>
      <p:sp>
        <p:nvSpPr>
          <p:cNvPr id="1048602" name="Rectangle 9"/>
          <p:cNvSpPr>
            <a:spLocks noChangeArrowheads="1"/>
          </p:cNvSpPr>
          <p:nvPr/>
        </p:nvSpPr>
        <p:spPr bwMode="auto">
          <a:xfrm>
            <a:off x="0" y="120015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03" name="TextBox 12"/>
          <p:cNvSpPr txBox="1"/>
          <p:nvPr/>
        </p:nvSpPr>
        <p:spPr>
          <a:xfrm>
            <a:off x="609600" y="1981200"/>
            <a:ext cx="2354580" cy="574040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sz="3200" lang="en-US" u="sng" smtClean="0"/>
              <a:t>PROBLEM 1</a:t>
            </a:r>
            <a:endParaRPr b="1" dirty="0" sz="3200" lang="en-US" u="sng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TextBox 2"/>
          <p:cNvSpPr txBox="1"/>
          <p:nvPr/>
        </p:nvSpPr>
        <p:spPr>
          <a:xfrm>
            <a:off x="609600" y="381000"/>
            <a:ext cx="7772400" cy="575542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800" lang="en-US" smtClean="0"/>
              <a:t>                          </a:t>
            </a:r>
            <a:r>
              <a:rPr b="1" dirty="0" sz="2800" lang="en-US" smtClean="0">
                <a:cs typeface="Calibri"/>
                <a:sym typeface="Symbol"/>
              </a:rPr>
              <a:t>   </a:t>
            </a:r>
            <a:r>
              <a:rPr dirty="0" sz="2800" i="1" lang="en-US" smtClean="0">
                <a:latin typeface="Century Schoolbook" pitchFamily="18" charset="0"/>
                <a:cs typeface="Calibri"/>
                <a:sym typeface="Symbol"/>
              </a:rPr>
              <a:t>x </a:t>
            </a:r>
            <a:r>
              <a:rPr dirty="0" sz="2800" lang="en-US" smtClean="0">
                <a:cs typeface="Calibri"/>
                <a:sym typeface="Symbol"/>
              </a:rPr>
              <a:t>+ 3 &lt; 5</a:t>
            </a:r>
            <a:r>
              <a:rPr dirty="0" sz="2800" i="1" lang="en-US" smtClean="0">
                <a:latin typeface="Century Schoolbook" pitchFamily="18" charset="0"/>
                <a:cs typeface="Calibri"/>
                <a:sym typeface="Symbol"/>
              </a:rPr>
              <a:t>x</a:t>
            </a:r>
            <a:r>
              <a:rPr dirty="0" sz="2800" lang="en-US" smtClean="0">
                <a:cs typeface="Calibri"/>
                <a:sym typeface="Symbol"/>
              </a:rPr>
              <a:t> – 10  </a:t>
            </a:r>
            <a:r>
              <a:rPr dirty="0" sz="2800" i="1" lang="en-US" smtClean="0">
                <a:latin typeface="Century Schoolbook" pitchFamily="18" charset="0"/>
                <a:cs typeface="Calibri"/>
                <a:sym typeface="Symbol"/>
              </a:rPr>
              <a:t>x</a:t>
            </a:r>
            <a:r>
              <a:rPr dirty="0" sz="2800" lang="en-US" smtClean="0">
                <a:cs typeface="Calibri"/>
                <a:sym typeface="Symbol"/>
              </a:rPr>
              <a:t> &gt;</a:t>
            </a:r>
          </a:p>
          <a:p>
            <a:r>
              <a:rPr dirty="0" sz="1600" lang="en-US" smtClean="0">
                <a:cs typeface="Calibri"/>
                <a:sym typeface="Symbol"/>
              </a:rPr>
              <a:t> </a:t>
            </a:r>
          </a:p>
          <a:p>
            <a:r>
              <a:rPr dirty="0" sz="2800" lang="en-US" smtClean="0">
                <a:cs typeface="Calibri"/>
                <a:sym typeface="Symbol"/>
              </a:rPr>
              <a:t>                          </a:t>
            </a:r>
            <a:r>
              <a:rPr b="1" dirty="0" sz="2800" lang="en-US" smtClean="0">
                <a:cs typeface="Calibri"/>
                <a:sym typeface="Symbol"/>
              </a:rPr>
              <a:t> </a:t>
            </a:r>
          </a:p>
          <a:p>
            <a:endParaRPr b="1" dirty="0" sz="2800" lang="en-US" smtClean="0">
              <a:cs typeface="Calibri"/>
              <a:sym typeface="Symbol"/>
            </a:endParaRPr>
          </a:p>
          <a:p>
            <a:endParaRPr b="1" dirty="0" sz="1600" lang="en-US" smtClean="0">
              <a:cs typeface="Calibri"/>
              <a:sym typeface="Symbol"/>
            </a:endParaRPr>
          </a:p>
          <a:p>
            <a:r>
              <a:rPr dirty="0" sz="2800" lang="en-US" smtClean="0"/>
              <a:t>    </a:t>
            </a:r>
            <a:r>
              <a:rPr dirty="0" sz="2800" lang="en-US" smtClean="0">
                <a:sym typeface="Symbol"/>
              </a:rPr>
              <a:t>  solution set is </a:t>
            </a:r>
            <a:r>
              <a:rPr dirty="0" sz="2800" lang="en-US" smtClean="0"/>
              <a:t>            </a:t>
            </a:r>
          </a:p>
          <a:p>
            <a:endParaRPr dirty="0" sz="2800" lang="en-US" smtClean="0"/>
          </a:p>
          <a:p>
            <a:r>
              <a:rPr b="1" dirty="0" sz="2800" lang="en-US" smtClean="0"/>
              <a:t>Case 2: </a:t>
            </a:r>
            <a:r>
              <a:rPr dirty="0" sz="2800" i="1" lang="en-US" smtClean="0">
                <a:latin typeface="Century Schoolbook" pitchFamily="18" charset="0"/>
              </a:rPr>
              <a:t>x</a:t>
            </a:r>
            <a:r>
              <a:rPr dirty="0" sz="2800" lang="en-US" smtClean="0"/>
              <a:t> – 2 &lt; 0  i.e., </a:t>
            </a:r>
            <a:r>
              <a:rPr dirty="0" sz="2800" i="1" lang="en-US" smtClean="0">
                <a:latin typeface="Century Schoolbook" pitchFamily="18" charset="0"/>
              </a:rPr>
              <a:t>x</a:t>
            </a:r>
            <a:r>
              <a:rPr dirty="0" sz="2800" lang="en-US" smtClean="0"/>
              <a:t> &lt;2. Then ,</a:t>
            </a:r>
          </a:p>
          <a:p>
            <a:endParaRPr b="1" dirty="0" sz="1600" lang="en-US" smtClean="0"/>
          </a:p>
          <a:p>
            <a:r>
              <a:rPr b="1" dirty="0" sz="2800" lang="en-US" smtClean="0"/>
              <a:t>                          </a:t>
            </a:r>
            <a:r>
              <a:rPr b="1" dirty="0" sz="2800" lang="en-US" smtClean="0">
                <a:cs typeface="Calibri"/>
                <a:sym typeface="Symbol"/>
              </a:rPr>
              <a:t></a:t>
            </a:r>
            <a:r>
              <a:rPr b="1" dirty="0" sz="2800" lang="en-US" smtClean="0"/>
              <a:t> </a:t>
            </a:r>
            <a:r>
              <a:rPr dirty="0" sz="2800" i="1" lang="en-US" smtClean="0">
                <a:latin typeface="Century Schoolbook" pitchFamily="18" charset="0"/>
              </a:rPr>
              <a:t>x</a:t>
            </a:r>
            <a:r>
              <a:rPr dirty="0" sz="2800" lang="en-US" smtClean="0"/>
              <a:t> + 3 &gt; 5</a:t>
            </a:r>
            <a:r>
              <a:rPr dirty="0" sz="2800" i="1" lang="en-US" smtClean="0">
                <a:latin typeface="Century Schoolbook" pitchFamily="18" charset="0"/>
              </a:rPr>
              <a:t>x</a:t>
            </a:r>
            <a:r>
              <a:rPr dirty="0" sz="2800" lang="en-US" smtClean="0"/>
              <a:t> – 10 </a:t>
            </a:r>
            <a:r>
              <a:rPr b="1" dirty="0" sz="2800" lang="en-US" smtClean="0">
                <a:cs typeface="Calibri"/>
                <a:sym typeface="Symbol"/>
              </a:rPr>
              <a:t> </a:t>
            </a:r>
            <a:r>
              <a:rPr dirty="0" sz="2800" lang="en-US" smtClean="0">
                <a:cs typeface="Calibri"/>
                <a:sym typeface="Symbol"/>
              </a:rPr>
              <a:t>-4</a:t>
            </a:r>
            <a:r>
              <a:rPr dirty="0" sz="2800" i="1" lang="en-US" smtClean="0">
                <a:latin typeface="Century Schoolbook" pitchFamily="18" charset="0"/>
                <a:cs typeface="Calibri"/>
                <a:sym typeface="Symbol"/>
              </a:rPr>
              <a:t>x</a:t>
            </a:r>
            <a:r>
              <a:rPr dirty="0" sz="2800" lang="en-US" smtClean="0">
                <a:cs typeface="Calibri"/>
                <a:sym typeface="Symbol"/>
              </a:rPr>
              <a:t> &gt; -13 </a:t>
            </a:r>
          </a:p>
          <a:p>
            <a:endParaRPr b="1" dirty="0" sz="2000" lang="en-US" smtClean="0">
              <a:sym typeface="Symbol"/>
            </a:endParaRPr>
          </a:p>
          <a:p>
            <a:r>
              <a:rPr b="1" dirty="0" sz="2800" lang="en-US" smtClean="0">
                <a:cs typeface="Calibri"/>
                <a:sym typeface="Symbol"/>
              </a:rPr>
              <a:t>                          </a:t>
            </a:r>
          </a:p>
          <a:p>
            <a:endParaRPr b="1" dirty="0" sz="2000" lang="en-US" smtClean="0">
              <a:cs typeface="Calibri"/>
              <a:sym typeface="Symbol"/>
            </a:endParaRPr>
          </a:p>
          <a:p>
            <a:r>
              <a:rPr dirty="0" sz="2800" lang="en-US" smtClean="0">
                <a:cs typeface="Calibri"/>
                <a:sym typeface="Symbol"/>
              </a:rPr>
              <a:t>But </a:t>
            </a:r>
            <a:r>
              <a:rPr dirty="0" sz="2800" i="1" lang="en-US" smtClean="0">
                <a:latin typeface="Century Schoolbook" pitchFamily="18" charset="0"/>
                <a:cs typeface="Calibri"/>
                <a:sym typeface="Symbol"/>
              </a:rPr>
              <a:t>x</a:t>
            </a:r>
            <a:r>
              <a:rPr dirty="0" sz="2800" lang="en-US" smtClean="0">
                <a:cs typeface="Calibri"/>
                <a:sym typeface="Symbol"/>
              </a:rPr>
              <a:t> &lt; 2 </a:t>
            </a:r>
          </a:p>
          <a:p>
            <a:r>
              <a:rPr b="1" dirty="0" sz="2800" lang="en-US" smtClean="0">
                <a:cs typeface="Calibri"/>
                <a:sym typeface="Symbol"/>
              </a:rPr>
              <a:t> </a:t>
            </a:r>
            <a:r>
              <a:rPr dirty="0" sz="2800" i="1" lang="en-US" smtClean="0">
                <a:latin typeface="Century Schoolbook" pitchFamily="18" charset="0"/>
                <a:cs typeface="Calibri"/>
                <a:sym typeface="Symbol"/>
              </a:rPr>
              <a:t>x</a:t>
            </a:r>
            <a:r>
              <a:rPr dirty="0" sz="2800" lang="en-US" smtClean="0">
                <a:cs typeface="Calibri"/>
                <a:sym typeface="Symbol"/>
              </a:rPr>
              <a:t> </a:t>
            </a:r>
            <a:r>
              <a:rPr b="1" dirty="0" sz="2800" lang="el-GR" smtClean="0">
                <a:cs typeface="Calibri"/>
                <a:sym typeface="Symbol"/>
              </a:rPr>
              <a:t>ϵ</a:t>
            </a:r>
            <a:r>
              <a:rPr b="1" dirty="0" sz="2800" lang="en-US" smtClean="0">
                <a:cs typeface="Calibri"/>
                <a:sym typeface="Symbol"/>
              </a:rPr>
              <a:t> </a:t>
            </a:r>
            <a:r>
              <a:rPr dirty="0" sz="2800" lang="en-US" smtClean="0">
                <a:cs typeface="Calibri"/>
                <a:sym typeface="Symbol"/>
              </a:rPr>
              <a:t>(-∞,2)</a:t>
            </a:r>
            <a:endParaRPr b="1" dirty="0" sz="2800" lang="en-US" smtClean="0">
              <a:cs typeface="Calibri"/>
              <a:sym typeface="Symbol"/>
            </a:endParaRPr>
          </a:p>
        </p:txBody>
      </p:sp>
      <p:sp>
        <p:nvSpPr>
          <p:cNvPr id="104860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54" name="Picture 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381000"/>
            <a:ext cx="1304925" cy="742950"/>
          </a:xfrm>
          <a:prstGeom prst="rect"/>
          <a:noFill/>
        </p:spPr>
      </p:pic>
      <p:sp>
        <p:nvSpPr>
          <p:cNvPr id="1048606" name="Rectangle 3"/>
          <p:cNvSpPr>
            <a:spLocks noChangeArrowheads="1"/>
          </p:cNvSpPr>
          <p:nvPr/>
        </p:nvSpPr>
        <p:spPr bwMode="auto">
          <a:xfrm>
            <a:off x="0" y="121920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0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55" name="Picture 4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05600" y="381000"/>
            <a:ext cx="357554" cy="685800"/>
          </a:xfrm>
          <a:prstGeom prst="rect"/>
          <a:noFill/>
        </p:spPr>
      </p:pic>
      <p:sp>
        <p:nvSpPr>
          <p:cNvPr id="1048608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56" name="Picture 6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5200" y="990600"/>
            <a:ext cx="1628775" cy="752475"/>
          </a:xfrm>
          <a:prstGeom prst="rect"/>
          <a:noFill/>
        </p:spPr>
      </p:pic>
      <p:sp>
        <p:nvSpPr>
          <p:cNvPr id="1048609" name="Rectangle 8"/>
          <p:cNvSpPr>
            <a:spLocks noChangeArrowheads="1"/>
          </p:cNvSpPr>
          <p:nvPr/>
        </p:nvSpPr>
        <p:spPr bwMode="auto">
          <a:xfrm>
            <a:off x="0" y="1209675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1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57" name="Picture 9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38600" y="2057400"/>
            <a:ext cx="1085850" cy="752475"/>
          </a:xfrm>
          <a:prstGeom prst="rect"/>
          <a:noFill/>
        </p:spPr>
      </p:pic>
      <p:sp>
        <p:nvSpPr>
          <p:cNvPr id="1048611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pic>
        <p:nvPicPr>
          <p:cNvPr id="2097158" name="Picture 1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71600" y="3581400"/>
            <a:ext cx="1304925" cy="742950"/>
          </a:xfrm>
          <a:prstGeom prst="rect"/>
          <a:noFill/>
        </p:spPr>
      </p:pic>
      <p:sp>
        <p:nvSpPr>
          <p:cNvPr id="1048612" name="Rectangle 17"/>
          <p:cNvSpPr>
            <a:spLocks noChangeArrowheads="1"/>
          </p:cNvSpPr>
          <p:nvPr/>
        </p:nvSpPr>
        <p:spPr bwMode="auto">
          <a:xfrm>
            <a:off x="0" y="49530"/>
            <a:ext cx="233680" cy="35814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r>
              <a:rPr lang="en-US"/>
              <a:t> </a:t>
            </a:r>
            <a:endParaRPr lang="en-US"/>
          </a:p>
        </p:txBody>
      </p:sp>
      <p:pic>
        <p:nvPicPr>
          <p:cNvPr id="2097159" name="Picture 16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9000" y="4343400"/>
            <a:ext cx="931985" cy="685800"/>
          </a:xfrm>
          <a:prstGeom prst="rect"/>
          <a:noFill/>
        </p:spPr>
      </p:pic>
      <p:sp>
        <p:nvSpPr>
          <p:cNvPr id="1048613" name="Rectangle 18"/>
          <p:cNvSpPr>
            <a:spLocks noChangeArrowheads="1"/>
          </p:cNvSpPr>
          <p:nvPr/>
        </p:nvSpPr>
        <p:spPr bwMode="auto">
          <a:xfrm>
            <a:off x="0" y="1249680"/>
            <a:ext cx="322580" cy="35814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extBox 1"/>
          <p:cNvSpPr txBox="1"/>
          <p:nvPr/>
        </p:nvSpPr>
        <p:spPr>
          <a:xfrm>
            <a:off x="609600" y="914400"/>
            <a:ext cx="7696200" cy="2246769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2800" lang="en-US" smtClean="0">
                <a:cs typeface="Calibri"/>
                <a:sym typeface="Symbol"/>
              </a:rPr>
              <a:t>     </a:t>
            </a:r>
            <a:r>
              <a:rPr dirty="0" sz="2800" i="1" lang="en-US" smtClean="0">
                <a:latin typeface="Century Schoolbook" pitchFamily="18" charset="0"/>
                <a:cs typeface="Calibri"/>
                <a:sym typeface="Symbol"/>
              </a:rPr>
              <a:t>x</a:t>
            </a:r>
            <a:r>
              <a:rPr dirty="0" sz="2800" lang="en-US" smtClean="0">
                <a:cs typeface="Calibri"/>
                <a:sym typeface="Symbol"/>
              </a:rPr>
              <a:t> </a:t>
            </a:r>
            <a:r>
              <a:rPr b="1" dirty="0" sz="2800" lang="el-GR" smtClean="0">
                <a:cs typeface="Calibri"/>
                <a:sym typeface="Symbol"/>
              </a:rPr>
              <a:t>ϵ</a:t>
            </a:r>
            <a:r>
              <a:rPr b="1" dirty="0" sz="2800" lang="en-US" smtClean="0">
                <a:cs typeface="Calibri"/>
                <a:sym typeface="Symbol"/>
              </a:rPr>
              <a:t> </a:t>
            </a:r>
            <a:r>
              <a:rPr dirty="0" sz="2800" lang="en-US" smtClean="0">
                <a:cs typeface="Calibri"/>
                <a:sym typeface="Symbol"/>
              </a:rPr>
              <a:t>(-∞,2)</a:t>
            </a:r>
            <a:endParaRPr dirty="0" sz="2800" lang="en-US" smtClean="0"/>
          </a:p>
          <a:p>
            <a:r>
              <a:rPr dirty="0" sz="2800" lang="en-US" smtClean="0">
                <a:sym typeface="Symbol"/>
              </a:rPr>
              <a:t>  </a:t>
            </a:r>
            <a:r>
              <a:rPr dirty="0" sz="2800" lang="en-US" smtClean="0"/>
              <a:t>solution set is (-</a:t>
            </a:r>
            <a:r>
              <a:rPr dirty="0" sz="2800" lang="en-US" smtClean="0">
                <a:latin typeface="Calibri"/>
                <a:cs typeface="Calibri"/>
              </a:rPr>
              <a:t>∞,2)</a:t>
            </a:r>
          </a:p>
          <a:p>
            <a:r>
              <a:rPr dirty="0" sz="2800" lang="en-US" smtClean="0">
                <a:latin typeface="Calibri"/>
                <a:cs typeface="Calibri"/>
              </a:rPr>
              <a:t>Hence the solution set of the given inequality is</a:t>
            </a:r>
          </a:p>
          <a:p>
            <a:r>
              <a:rPr dirty="0" sz="2800" lang="en-US" smtClean="0">
                <a:latin typeface="Calibri"/>
                <a:cs typeface="Calibri"/>
              </a:rPr>
              <a:t> </a:t>
            </a:r>
          </a:p>
          <a:p>
            <a:r>
              <a:rPr dirty="0" sz="2800" lang="en-US" smtClean="0"/>
              <a:t>   (-</a:t>
            </a:r>
            <a:r>
              <a:rPr dirty="0" sz="2800" lang="en-US" smtClean="0">
                <a:cs typeface="Calibri"/>
              </a:rPr>
              <a:t>∞,2)</a:t>
            </a:r>
            <a:r>
              <a:rPr b="1" dirty="0" sz="2800" lang="en-US" smtClean="0">
                <a:cs typeface="Calibri"/>
                <a:sym typeface="Symbol"/>
              </a:rPr>
              <a:t>  </a:t>
            </a:r>
            <a:endParaRPr b="1" dirty="0" sz="2800" lang="en-US"/>
          </a:p>
        </p:txBody>
      </p:sp>
      <p:pic>
        <p:nvPicPr>
          <p:cNvPr id="2097160" name="Picture 9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0" y="2514600"/>
            <a:ext cx="1085850" cy="752475"/>
          </a:xfrm>
          <a:prstGeom prst="rect"/>
          <a:noFill/>
        </p:spPr>
      </p:pic>
      <p:cxnSp>
        <p:nvCxnSpPr>
          <p:cNvPr id="3145729" name="Straight Connector 4"/>
          <p:cNvCxnSpPr>
            <a:cxnSpLocks/>
          </p:cNvCxnSpPr>
          <p:nvPr/>
        </p:nvCxnSpPr>
        <p:spPr>
          <a:xfrm>
            <a:off x="609600" y="3886200"/>
            <a:ext cx="7391400" cy="0"/>
          </a:xfrm>
          <a:prstGeom prst="line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extBox 1"/>
          <p:cNvSpPr txBox="1"/>
          <p:nvPr/>
        </p:nvSpPr>
        <p:spPr>
          <a:xfrm>
            <a:off x="381000" y="914400"/>
            <a:ext cx="8229600" cy="52222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800" lang="en-US" smtClean="0"/>
              <a:t> </a:t>
            </a:r>
            <a:r>
              <a:rPr dirty="0" sz="2800" lang="en-US" smtClean="0"/>
              <a:t>Show </a:t>
            </a:r>
            <a:r>
              <a:rPr dirty="0" sz="2800" lang="en-US" smtClean="0"/>
              <a:t>that the following set is </a:t>
            </a:r>
            <a:r>
              <a:rPr dirty="0" sz="2800" lang="en-US" smtClean="0"/>
              <a:t>b</a:t>
            </a:r>
            <a:r>
              <a:rPr dirty="0" sz="2800" lang="en-US" smtClean="0"/>
              <a:t>ounded</a:t>
            </a:r>
            <a:r>
              <a:rPr dirty="0" sz="2800" lang="en-US" smtClean="0"/>
              <a:t>. Also </a:t>
            </a:r>
            <a:r>
              <a:rPr dirty="0" sz="2800" lang="en-US" smtClean="0"/>
              <a:t>find their  </a:t>
            </a:r>
            <a:r>
              <a:rPr dirty="0" sz="2800" i="1" lang="en-US" err="1" smtClean="0">
                <a:latin typeface="Century Schoolbook" pitchFamily="18" charset="0"/>
              </a:rPr>
              <a:t>l.u.b</a:t>
            </a:r>
            <a:r>
              <a:rPr dirty="0" sz="2800" lang="en-US" smtClean="0"/>
              <a:t> and </a:t>
            </a:r>
            <a:r>
              <a:rPr dirty="0" sz="2800" i="1" lang="en-US" err="1" smtClean="0">
                <a:latin typeface="Century Schoolbook" pitchFamily="18" charset="0"/>
              </a:rPr>
              <a:t>g.l.b</a:t>
            </a:r>
            <a:r>
              <a:rPr dirty="0" sz="2800" i="1" lang="en-US" smtClean="0">
                <a:latin typeface="Century Schoolbook" pitchFamily="18" charset="0"/>
              </a:rPr>
              <a:t> </a:t>
            </a:r>
            <a:r>
              <a:rPr dirty="0" sz="2800" i="1" lang="en-US" smtClean="0">
                <a:latin typeface="Century Schoolbook" pitchFamily="18" charset="0"/>
              </a:rPr>
              <a:t>: </a:t>
            </a:r>
            <a:endParaRPr dirty="0" sz="2800" i="1" lang="en-US" smtClean="0">
              <a:latin typeface="Century Schoolbook" pitchFamily="18" charset="0"/>
            </a:endParaRPr>
          </a:p>
          <a:p>
            <a:pPr indent="-571500" marL="571500"/>
            <a:r>
              <a:rPr dirty="0" sz="2800" lang="en-US" smtClean="0"/>
              <a:t>        { sin </a:t>
            </a:r>
            <a:r>
              <a:rPr dirty="0" sz="2800" i="1" lang="en-US" smtClean="0">
                <a:latin typeface="Century Schoolbook" pitchFamily="18" charset="0"/>
              </a:rPr>
              <a:t>x</a:t>
            </a:r>
            <a:r>
              <a:rPr dirty="0" sz="2800" lang="en-US" smtClean="0"/>
              <a:t> – </a:t>
            </a:r>
            <a:r>
              <a:rPr dirty="0" sz="2800" lang="en-US" err="1" smtClean="0"/>
              <a:t>cos</a:t>
            </a:r>
            <a:r>
              <a:rPr dirty="0" sz="2800" lang="en-US" smtClean="0"/>
              <a:t> </a:t>
            </a:r>
            <a:r>
              <a:rPr dirty="0" sz="2800" i="1" lang="en-US" smtClean="0">
                <a:latin typeface="Century Schoolbook" pitchFamily="18" charset="0"/>
              </a:rPr>
              <a:t>x</a:t>
            </a:r>
            <a:r>
              <a:rPr dirty="0" sz="2800" lang="en-US" smtClean="0"/>
              <a:t> }</a:t>
            </a:r>
            <a:r>
              <a:rPr baseline="30000" dirty="0" sz="2800" lang="en-US" smtClean="0"/>
              <a:t>2 </a:t>
            </a:r>
            <a:r>
              <a:rPr dirty="0" sz="2800" lang="en-US" smtClean="0"/>
              <a:t>: 0 </a:t>
            </a:r>
            <a:r>
              <a:rPr dirty="0" sz="2800" lang="en-US" smtClean="0">
                <a:latin typeface="Calibri"/>
                <a:cs typeface="Calibri"/>
              </a:rPr>
              <a:t>≤</a:t>
            </a:r>
            <a:r>
              <a:rPr dirty="0" sz="2800" i="1" lang="en-US" smtClean="0">
                <a:latin typeface="Century Schoolbook" pitchFamily="18" charset="0"/>
                <a:cs typeface="Calibri"/>
              </a:rPr>
              <a:t>x </a:t>
            </a:r>
            <a:r>
              <a:rPr dirty="0" sz="2800" lang="en-US" smtClean="0">
                <a:latin typeface="Calibri"/>
                <a:cs typeface="Calibri"/>
              </a:rPr>
              <a:t>≤</a:t>
            </a:r>
            <a:r>
              <a:rPr dirty="0" sz="2800" lang="el-GR" smtClean="0">
                <a:latin typeface="Calibri"/>
                <a:cs typeface="Calibri"/>
              </a:rPr>
              <a:t>π</a:t>
            </a:r>
            <a:r>
              <a:rPr dirty="0" sz="2800" lang="en-US" smtClean="0">
                <a:latin typeface="Calibri"/>
                <a:cs typeface="Calibri"/>
              </a:rPr>
              <a:t>}</a:t>
            </a:r>
          </a:p>
          <a:p>
            <a:pPr indent="-571500" marL="571500"/>
            <a:endParaRPr b="1" dirty="0" sz="1600" lang="en-US" smtClean="0">
              <a:latin typeface="Calibri"/>
              <a:cs typeface="Calibri"/>
            </a:endParaRPr>
          </a:p>
          <a:p>
            <a:pPr indent="-571500" marL="571500"/>
            <a:r>
              <a:rPr b="1" dirty="0" sz="2800" lang="en-US" u="sng" smtClean="0">
                <a:latin typeface="Calibri"/>
                <a:cs typeface="Calibri"/>
              </a:rPr>
              <a:t>SOLUTION:</a:t>
            </a:r>
            <a:r>
              <a:rPr dirty="0" sz="2800" lang="en-US" smtClean="0">
                <a:latin typeface="Calibri"/>
                <a:cs typeface="Calibri"/>
              </a:rPr>
              <a:t> </a:t>
            </a:r>
            <a:r>
              <a:rPr b="1" dirty="0" sz="2800" lang="en-US" u="sng" smtClean="0"/>
              <a:t> </a:t>
            </a:r>
            <a:endParaRPr dirty="0" sz="2800" lang="en-US" smtClean="0"/>
          </a:p>
          <a:p>
            <a:pPr indent="-571500" marL="571500"/>
            <a:r>
              <a:rPr dirty="0" sz="2800" lang="en-US" smtClean="0">
                <a:latin typeface="Calibri"/>
                <a:cs typeface="Calibri"/>
              </a:rPr>
              <a:t>     Let S = </a:t>
            </a:r>
            <a:r>
              <a:rPr dirty="0" sz="2800" lang="en-US" smtClean="0"/>
              <a:t>{ sin </a:t>
            </a:r>
            <a:r>
              <a:rPr dirty="0" sz="2800" i="1" lang="en-US" smtClean="0">
                <a:latin typeface="Century Schoolbook" pitchFamily="18" charset="0"/>
              </a:rPr>
              <a:t>x</a:t>
            </a:r>
            <a:r>
              <a:rPr dirty="0" sz="2800" lang="en-US" smtClean="0"/>
              <a:t> – </a:t>
            </a:r>
            <a:r>
              <a:rPr dirty="0" sz="2800" lang="en-US" err="1" smtClean="0"/>
              <a:t>cos</a:t>
            </a:r>
            <a:r>
              <a:rPr dirty="0" sz="2800" lang="en-US" smtClean="0"/>
              <a:t> </a:t>
            </a:r>
            <a:r>
              <a:rPr dirty="0" sz="2800" i="1" lang="en-US" smtClean="0">
                <a:latin typeface="Century Schoolbook" pitchFamily="18" charset="0"/>
              </a:rPr>
              <a:t>x</a:t>
            </a:r>
            <a:r>
              <a:rPr dirty="0" sz="2800" lang="en-US" smtClean="0"/>
              <a:t> }</a:t>
            </a:r>
            <a:r>
              <a:rPr baseline="30000" dirty="0" sz="2800" lang="en-US" smtClean="0"/>
              <a:t>2 </a:t>
            </a:r>
            <a:r>
              <a:rPr dirty="0" sz="2800" lang="en-US" smtClean="0"/>
              <a:t>: 0</a:t>
            </a:r>
            <a:r>
              <a:rPr dirty="0" sz="2800" lang="en-US" smtClean="0">
                <a:cs typeface="Calibri"/>
              </a:rPr>
              <a:t>≤</a:t>
            </a:r>
            <a:r>
              <a:rPr dirty="0" sz="2800" i="1" lang="en-US" smtClean="0">
                <a:latin typeface="Century Schoolbook" pitchFamily="18" charset="0"/>
                <a:cs typeface="Calibri"/>
              </a:rPr>
              <a:t>x</a:t>
            </a:r>
            <a:r>
              <a:rPr dirty="0" sz="2800" lang="en-US" smtClean="0">
                <a:cs typeface="Calibri"/>
              </a:rPr>
              <a:t>≤</a:t>
            </a:r>
            <a:r>
              <a:rPr dirty="0" sz="2800" lang="el-GR" smtClean="0">
                <a:cs typeface="Calibri"/>
              </a:rPr>
              <a:t>π</a:t>
            </a:r>
            <a:r>
              <a:rPr dirty="0" sz="2800" lang="en-US" smtClean="0">
                <a:cs typeface="Calibri"/>
              </a:rPr>
              <a:t>}</a:t>
            </a:r>
          </a:p>
          <a:p>
            <a:pPr indent="-571500" marL="571500"/>
            <a:r>
              <a:rPr dirty="0" sz="2800" lang="en-US" smtClean="0">
                <a:latin typeface="Calibri"/>
                <a:cs typeface="Calibri"/>
              </a:rPr>
              <a:t>Now </a:t>
            </a:r>
            <a:r>
              <a:rPr dirty="0" sz="2800" lang="en-US" smtClean="0"/>
              <a:t>{ sin </a:t>
            </a:r>
            <a:r>
              <a:rPr dirty="0" sz="2800" i="1" lang="en-US" smtClean="0">
                <a:latin typeface="Century Schoolbook" pitchFamily="18" charset="0"/>
              </a:rPr>
              <a:t>x</a:t>
            </a:r>
            <a:r>
              <a:rPr dirty="0" sz="2800" lang="en-US" smtClean="0"/>
              <a:t> – </a:t>
            </a:r>
            <a:r>
              <a:rPr dirty="0" sz="2800" lang="en-US" err="1" smtClean="0"/>
              <a:t>cos</a:t>
            </a:r>
            <a:r>
              <a:rPr dirty="0" sz="2800" lang="en-US" smtClean="0"/>
              <a:t> </a:t>
            </a:r>
            <a:r>
              <a:rPr dirty="0" sz="2800" i="1" lang="en-US" smtClean="0">
                <a:latin typeface="Century Schoolbook" pitchFamily="18" charset="0"/>
              </a:rPr>
              <a:t>x</a:t>
            </a:r>
            <a:r>
              <a:rPr dirty="0" sz="2800" lang="en-US" smtClean="0"/>
              <a:t> }</a:t>
            </a:r>
            <a:r>
              <a:rPr baseline="30000" dirty="0" sz="2800" lang="en-US" smtClean="0"/>
              <a:t>2 </a:t>
            </a:r>
            <a:r>
              <a:rPr dirty="0" sz="2800" lang="en-US" smtClean="0"/>
              <a:t>= sin</a:t>
            </a:r>
            <a:r>
              <a:rPr baseline="30000" dirty="0" sz="2800" lang="en-US" smtClean="0"/>
              <a:t>2</a:t>
            </a:r>
            <a:r>
              <a:rPr dirty="0" sz="2800" i="1" lang="en-US" smtClean="0">
                <a:latin typeface="Century Schoolbook" pitchFamily="18" charset="0"/>
              </a:rPr>
              <a:t>x</a:t>
            </a:r>
            <a:r>
              <a:rPr dirty="0" sz="2800" lang="en-US" smtClean="0"/>
              <a:t> – cos</a:t>
            </a:r>
            <a:r>
              <a:rPr baseline="30000" dirty="0" sz="2800" lang="en-US" smtClean="0"/>
              <a:t>2</a:t>
            </a:r>
            <a:r>
              <a:rPr dirty="0" sz="2800" i="1" lang="en-US" smtClean="0">
                <a:latin typeface="Century Schoolbook" pitchFamily="18" charset="0"/>
              </a:rPr>
              <a:t>x </a:t>
            </a:r>
            <a:r>
              <a:rPr dirty="0" sz="2800" i="1" lang="en-US" smtClean="0"/>
              <a:t>+ 2</a:t>
            </a:r>
            <a:r>
              <a:rPr dirty="0" sz="2800" i="1" lang="en-US" smtClean="0"/>
              <a:t>s</a:t>
            </a:r>
            <a:r>
              <a:rPr dirty="0" sz="2800" i="1" lang="en-US" smtClean="0"/>
              <a:t>i</a:t>
            </a:r>
            <a:r>
              <a:rPr dirty="0" sz="2800" i="1" lang="en-US" smtClean="0"/>
              <a:t>n</a:t>
            </a:r>
            <a:r>
              <a:rPr dirty="0" sz="2800" i="1" lang="en-US" smtClean="0">
                <a:latin typeface="Century Schoolbook" pitchFamily="18" charset="0"/>
              </a:rPr>
              <a:t>x</a:t>
            </a:r>
            <a:r>
              <a:rPr dirty="0" sz="2800" lang="en-US" smtClean="0"/>
              <a:t>cos</a:t>
            </a:r>
            <a:r>
              <a:rPr dirty="0" sz="2800" i="1" lang="en-US" smtClean="0">
                <a:latin typeface="Century Schoolbook" pitchFamily="18" charset="0"/>
              </a:rPr>
              <a:t>x </a:t>
            </a:r>
            <a:endParaRPr altLang="en-US" lang="zh-CN"/>
          </a:p>
          <a:p>
            <a:pPr indent="-571500" marL="571500"/>
            <a:r>
              <a:rPr dirty="0" sz="2800" i="1" lang="en-US" smtClean="0">
                <a:latin typeface="Century Schoolbook" pitchFamily="18" charset="0"/>
              </a:rPr>
              <a:t>        </a:t>
            </a:r>
            <a:r>
              <a:rPr dirty="0" sz="2800" lang="en-US" smtClean="0"/>
              <a:t>= 1 +</a:t>
            </a:r>
            <a:r>
              <a:rPr dirty="0" sz="2800" i="1" lang="en-US" smtClean="0">
                <a:latin typeface="Century Schoolbook" pitchFamily="18" charset="0"/>
              </a:rPr>
              <a:t> </a:t>
            </a:r>
            <a:r>
              <a:rPr dirty="0" sz="2800" lang="en-US" smtClean="0"/>
              <a:t>sin2</a:t>
            </a:r>
            <a:r>
              <a:rPr dirty="0" sz="2800" i="1" lang="en-US" smtClean="0">
                <a:latin typeface="Century Schoolbook" pitchFamily="18" charset="0"/>
              </a:rPr>
              <a:t>x</a:t>
            </a:r>
          </a:p>
          <a:p>
            <a:pPr indent="-571500" marL="571500"/>
            <a:r>
              <a:rPr dirty="0" sz="2800" lang="en-US" smtClean="0"/>
              <a:t>Also  0 </a:t>
            </a:r>
            <a:r>
              <a:rPr dirty="0" sz="2800" lang="en-US" smtClean="0">
                <a:cs typeface="Calibri"/>
              </a:rPr>
              <a:t>≤</a:t>
            </a:r>
            <a:r>
              <a:rPr dirty="0" sz="2800" i="1" lang="en-US" smtClean="0">
                <a:latin typeface="Century Schoolbook" pitchFamily="18" charset="0"/>
                <a:cs typeface="Calibri"/>
              </a:rPr>
              <a:t>x </a:t>
            </a:r>
            <a:r>
              <a:rPr dirty="0" sz="2800" lang="en-US" smtClean="0">
                <a:cs typeface="Calibri"/>
              </a:rPr>
              <a:t>≤</a:t>
            </a:r>
            <a:r>
              <a:rPr dirty="0" sz="2800" lang="el-GR" smtClean="0">
                <a:cs typeface="Calibri"/>
              </a:rPr>
              <a:t>π</a:t>
            </a:r>
            <a:r>
              <a:rPr dirty="0" sz="2800" lang="en-US" smtClean="0">
                <a:cs typeface="Calibri"/>
              </a:rPr>
              <a:t>                </a:t>
            </a:r>
            <a:r>
              <a:rPr b="1" dirty="0" sz="2800" lang="en-US" smtClean="0">
                <a:cs typeface="Calibri"/>
                <a:sym typeface="Symbol"/>
              </a:rPr>
              <a:t></a:t>
            </a:r>
            <a:r>
              <a:rPr dirty="0" sz="2800" lang="en-US" smtClean="0"/>
              <a:t> 0 </a:t>
            </a:r>
            <a:r>
              <a:rPr dirty="0" sz="2800" lang="en-US" smtClean="0">
                <a:cs typeface="Calibri"/>
              </a:rPr>
              <a:t>≤ 2</a:t>
            </a:r>
            <a:r>
              <a:rPr dirty="0" sz="2800" i="1" lang="en-US" smtClean="0">
                <a:latin typeface="Century Schoolbook" pitchFamily="18" charset="0"/>
                <a:cs typeface="Calibri"/>
              </a:rPr>
              <a:t>x </a:t>
            </a:r>
            <a:r>
              <a:rPr dirty="0" sz="2800" lang="en-US" smtClean="0">
                <a:cs typeface="Calibri"/>
              </a:rPr>
              <a:t>≤2</a:t>
            </a:r>
            <a:r>
              <a:rPr dirty="0" sz="2800" lang="el-GR" smtClean="0">
                <a:cs typeface="Calibri"/>
              </a:rPr>
              <a:t>π</a:t>
            </a:r>
            <a:endParaRPr dirty="0" sz="2800" lang="en-US" smtClean="0">
              <a:cs typeface="Calibri"/>
            </a:endParaRPr>
          </a:p>
          <a:p>
            <a:pPr indent="-571500" marL="571500">
              <a:buFont typeface="Symbol" pitchFamily="18" charset="2"/>
              <a:buChar char="Þ"/>
            </a:pPr>
            <a:r>
              <a:rPr dirty="0" sz="2800" lang="en-US" smtClean="0">
                <a:sym typeface="Symbol"/>
              </a:rPr>
              <a:t>-1</a:t>
            </a:r>
            <a:r>
              <a:rPr dirty="0" sz="2800" lang="en-US" smtClean="0"/>
              <a:t> </a:t>
            </a:r>
            <a:r>
              <a:rPr dirty="0" sz="2800" lang="en-US" smtClean="0">
                <a:cs typeface="Calibri"/>
              </a:rPr>
              <a:t>≤ sin2</a:t>
            </a:r>
            <a:r>
              <a:rPr dirty="0" sz="2800" i="1" lang="en-US" smtClean="0">
                <a:latin typeface="Century Schoolbook" pitchFamily="18" charset="0"/>
                <a:cs typeface="Calibri"/>
              </a:rPr>
              <a:t>x </a:t>
            </a:r>
            <a:r>
              <a:rPr dirty="0" sz="2800" lang="en-US" smtClean="0">
                <a:cs typeface="Calibri"/>
              </a:rPr>
              <a:t>≤ 1          </a:t>
            </a:r>
            <a:r>
              <a:rPr b="1" dirty="0" sz="2800" lang="en-US" smtClean="0">
                <a:cs typeface="Calibri"/>
                <a:sym typeface="Symbol"/>
              </a:rPr>
              <a:t> </a:t>
            </a:r>
            <a:r>
              <a:rPr dirty="0" sz="2800" lang="en-US" smtClean="0"/>
              <a:t>0 </a:t>
            </a:r>
            <a:r>
              <a:rPr dirty="0" sz="2800" lang="en-US" smtClean="0">
                <a:cs typeface="Calibri"/>
              </a:rPr>
              <a:t>≤ 1+ sin2</a:t>
            </a:r>
            <a:r>
              <a:rPr dirty="0" sz="2800" i="1" lang="en-US" smtClean="0">
                <a:latin typeface="Century Schoolbook" pitchFamily="18" charset="0"/>
                <a:cs typeface="Calibri"/>
              </a:rPr>
              <a:t>x </a:t>
            </a:r>
            <a:r>
              <a:rPr dirty="0" sz="2800" lang="en-US" smtClean="0">
                <a:cs typeface="Calibri"/>
              </a:rPr>
              <a:t>≤ 2</a:t>
            </a:r>
          </a:p>
          <a:p>
            <a:pPr indent="-571500" marL="571500">
              <a:buFont typeface="Symbol" pitchFamily="18" charset="2"/>
              <a:buChar char="Þ"/>
            </a:pPr>
            <a:r>
              <a:rPr dirty="0" sz="2800" lang="en-US" smtClean="0"/>
              <a:t>0 </a:t>
            </a:r>
            <a:r>
              <a:rPr dirty="0" sz="2800" lang="en-US" smtClean="0">
                <a:cs typeface="Calibri"/>
              </a:rPr>
              <a:t>≤</a:t>
            </a:r>
            <a:r>
              <a:rPr dirty="0" sz="2800" lang="en-US" smtClean="0"/>
              <a:t> (sin </a:t>
            </a:r>
            <a:r>
              <a:rPr dirty="0" sz="2800" i="1" lang="en-US" smtClean="0">
                <a:latin typeface="Century Schoolbook" pitchFamily="18" charset="0"/>
              </a:rPr>
              <a:t>x</a:t>
            </a:r>
            <a:r>
              <a:rPr dirty="0" sz="2800" lang="en-US" smtClean="0"/>
              <a:t> – </a:t>
            </a:r>
            <a:r>
              <a:rPr dirty="0" sz="2800" lang="en-US" err="1" smtClean="0"/>
              <a:t>cos</a:t>
            </a:r>
            <a:r>
              <a:rPr dirty="0" sz="2800" lang="en-US" smtClean="0"/>
              <a:t> </a:t>
            </a:r>
            <a:r>
              <a:rPr dirty="0" sz="2800" i="1" lang="en-US" smtClean="0">
                <a:latin typeface="Century Schoolbook" pitchFamily="18" charset="0"/>
              </a:rPr>
              <a:t>x</a:t>
            </a:r>
            <a:r>
              <a:rPr dirty="0" sz="2800" lang="en-US" smtClean="0"/>
              <a:t> )</a:t>
            </a:r>
            <a:r>
              <a:rPr baseline="30000" dirty="0" sz="2800" lang="en-US" smtClean="0"/>
              <a:t>2 </a:t>
            </a:r>
            <a:r>
              <a:rPr dirty="0" sz="2800" lang="en-US" smtClean="0">
                <a:cs typeface="Calibri"/>
              </a:rPr>
              <a:t>≤ 2</a:t>
            </a:r>
          </a:p>
          <a:p>
            <a:pPr indent="-571500" marL="571500"/>
            <a:r>
              <a:rPr b="1" dirty="0" sz="2800" lang="en-US" smtClean="0">
                <a:latin typeface="Calibri"/>
                <a:cs typeface="Calibri"/>
                <a:sym typeface="Symbol"/>
              </a:rPr>
              <a:t> </a:t>
            </a:r>
            <a:r>
              <a:rPr dirty="0" sz="2800" lang="en-US" smtClean="0">
                <a:latin typeface="Calibri"/>
                <a:cs typeface="Calibri"/>
                <a:sym typeface="Symbol"/>
              </a:rPr>
              <a:t>S is bounded and its </a:t>
            </a:r>
            <a:r>
              <a:rPr dirty="0" sz="2800" i="1" lang="en-US" err="1" smtClean="0">
                <a:latin typeface="Century Schoolbook" pitchFamily="18" charset="0"/>
                <a:cs typeface="Calibri"/>
                <a:sym typeface="Symbol"/>
              </a:rPr>
              <a:t>l.u.b</a:t>
            </a:r>
            <a:r>
              <a:rPr dirty="0" sz="2800" lang="en-US" smtClean="0">
                <a:latin typeface="Calibri"/>
                <a:cs typeface="Calibri"/>
                <a:sym typeface="Symbol"/>
              </a:rPr>
              <a:t> = 2 and </a:t>
            </a:r>
            <a:r>
              <a:rPr dirty="0" sz="2800" i="1" lang="en-US" err="1" smtClean="0">
                <a:latin typeface="Century Schoolbook" pitchFamily="18" charset="0"/>
                <a:cs typeface="Calibri"/>
                <a:sym typeface="Symbol"/>
              </a:rPr>
              <a:t>g.l.b</a:t>
            </a:r>
            <a:r>
              <a:rPr dirty="0" sz="2800" lang="en-US" smtClean="0">
                <a:latin typeface="Calibri"/>
                <a:cs typeface="Calibri"/>
                <a:sym typeface="Symbol"/>
              </a:rPr>
              <a:t> = 0</a:t>
            </a:r>
            <a:endParaRPr b="1" dirty="0" sz="2800" lang="en-US" smtClean="0">
              <a:latin typeface="Calibri"/>
              <a:cs typeface="Calibri"/>
            </a:endParaRPr>
          </a:p>
        </p:txBody>
      </p:sp>
      <p:sp>
        <p:nvSpPr>
          <p:cNvPr id="1048616" name="TextBox 2"/>
          <p:cNvSpPr txBox="1"/>
          <p:nvPr/>
        </p:nvSpPr>
        <p:spPr>
          <a:xfrm>
            <a:off x="457200" y="304800"/>
            <a:ext cx="2354580" cy="574040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sz="3200" lang="en-US" u="sng" smtClean="0"/>
              <a:t>PROBLEM 2</a:t>
            </a:r>
            <a:endParaRPr b="1" dirty="0" sz="3200" lang="en-US" u="sng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Rectangle 2"/>
          <p:cNvSpPr/>
          <p:nvPr/>
        </p:nvSpPr>
        <p:spPr>
          <a:xfrm>
            <a:off x="2514600" y="2514600"/>
            <a:ext cx="3942080" cy="891540"/>
          </a:xfrm>
          <a:prstGeom prst="rect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bIns="45720" lIns="91440" rIns="91440" tIns="45720" wrap="none">
            <a:spAutoFit/>
          </a:bodyPr>
          <a:p>
            <a:pPr algn="ctr"/>
            <a:r>
              <a:rPr b="1" cap="none" dirty="0" sz="5400" lang="en-US" spc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algn="tl" blurRad="50800" rotWithShape="0">
                    <a:srgbClr val="000000"/>
                  </a:outerShdw>
                </a:effectLst>
              </a:rPr>
              <a:t>THANK YOU</a:t>
            </a:r>
            <a:endParaRPr b="1" cap="none" dirty="0" sz="5400" lang="en-US" spc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algn="tl" blurRad="50800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Slide 1</dc:title>
  <dc:creator>NISHITA</dc:creator>
  <cp:lastModifiedBy>NISHITA</cp:lastModifiedBy>
  <dcterms:created xsi:type="dcterms:W3CDTF">2022-06-18T02:36:27Z</dcterms:created>
  <dcterms:modified xsi:type="dcterms:W3CDTF">2022-06-19T09:49:37Z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f0174f70fa9f43048b95128293cc8784</vt:lpwstr>
  </property>
</Properties>
</file>